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
  </p:notesMasterIdLst>
  <p:sldIdLst>
    <p:sldId id="265" r:id="rId2"/>
  </p:sldIdLst>
  <p:sldSz cx="30275213" cy="42803763"/>
  <p:notesSz cx="6735763" cy="98663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B183"/>
    <a:srgbClr val="8FAADC"/>
    <a:srgbClr val="487935"/>
    <a:srgbClr val="8D5D13"/>
    <a:srgbClr val="047F58"/>
    <a:srgbClr val="B80E03"/>
    <a:srgbClr val="807418"/>
    <a:srgbClr val="313538"/>
    <a:srgbClr val="D20000"/>
    <a:srgbClr val="007F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79" autoAdjust="0"/>
    <p:restoredTop sz="93713" autoAdjust="0"/>
  </p:normalViewPr>
  <p:slideViewPr>
    <p:cSldViewPr snapToGrid="0">
      <p:cViewPr varScale="1">
        <p:scale>
          <a:sx n="26" d="100"/>
          <a:sy n="26" d="100"/>
        </p:scale>
        <p:origin x="3800" y="200"/>
      </p:cViewPr>
      <p:guideLst/>
    </p:cSldViewPr>
  </p:slideViewPr>
  <p:outlineViewPr>
    <p:cViewPr>
      <p:scale>
        <a:sx n="20" d="100"/>
        <a:sy n="20"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sv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4.svg>
</file>

<file path=ppt/media/image5.png>
</file>

<file path=ppt/media/image6.sv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1"/>
            <a:ext cx="2918580" cy="494311"/>
          </a:xfrm>
          <a:prstGeom prst="rect">
            <a:avLst/>
          </a:prstGeom>
        </p:spPr>
        <p:txBody>
          <a:bodyPr vert="horz" lIns="87549" tIns="43774" rIns="87549" bIns="43774"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678" y="1"/>
            <a:ext cx="2918579" cy="494311"/>
          </a:xfrm>
          <a:prstGeom prst="rect">
            <a:avLst/>
          </a:prstGeom>
        </p:spPr>
        <p:txBody>
          <a:bodyPr vert="horz" lIns="87549" tIns="43774" rIns="87549" bIns="43774" rtlCol="0"/>
          <a:lstStyle>
            <a:lvl1pPr algn="r">
              <a:defRPr sz="1200"/>
            </a:lvl1pPr>
          </a:lstStyle>
          <a:p>
            <a:fld id="{B3A03E7A-0C5B-45A1-8E13-C38A60D1CF22}" type="datetimeFigureOut">
              <a:rPr kumimoji="1" lang="ja-JP" altLang="en-US" smtClean="0"/>
              <a:t>2023/9/7</a:t>
            </a:fld>
            <a:endParaRPr kumimoji="1" lang="ja-JP" altLang="en-US"/>
          </a:p>
        </p:txBody>
      </p:sp>
      <p:sp>
        <p:nvSpPr>
          <p:cNvPr id="4" name="スライド イメージ プレースホルダー 3"/>
          <p:cNvSpPr>
            <a:spLocks noGrp="1" noRot="1" noChangeAspect="1"/>
          </p:cNvSpPr>
          <p:nvPr>
            <p:ph type="sldImg" idx="2"/>
          </p:nvPr>
        </p:nvSpPr>
        <p:spPr>
          <a:xfrm>
            <a:off x="2192338" y="1233488"/>
            <a:ext cx="2352675" cy="3330575"/>
          </a:xfrm>
          <a:prstGeom prst="rect">
            <a:avLst/>
          </a:prstGeom>
          <a:noFill/>
          <a:ln w="12700">
            <a:solidFill>
              <a:prstClr val="black"/>
            </a:solidFill>
          </a:ln>
        </p:spPr>
        <p:txBody>
          <a:bodyPr vert="horz" lIns="87549" tIns="43774" rIns="87549" bIns="43774" rtlCol="0" anchor="ctr"/>
          <a:lstStyle/>
          <a:p>
            <a:endParaRPr lang="ja-JP" altLang="en-US"/>
          </a:p>
        </p:txBody>
      </p:sp>
      <p:sp>
        <p:nvSpPr>
          <p:cNvPr id="5" name="ノート プレースホルダー 4"/>
          <p:cNvSpPr>
            <a:spLocks noGrp="1"/>
          </p:cNvSpPr>
          <p:nvPr>
            <p:ph type="body" sz="quarter" idx="3"/>
          </p:nvPr>
        </p:nvSpPr>
        <p:spPr>
          <a:xfrm>
            <a:off x="674329" y="4748748"/>
            <a:ext cx="5388610" cy="3884085"/>
          </a:xfrm>
          <a:prstGeom prst="rect">
            <a:avLst/>
          </a:prstGeom>
        </p:spPr>
        <p:txBody>
          <a:bodyPr vert="horz" lIns="87549" tIns="43774" rIns="87549" bIns="43774"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1" y="9372002"/>
            <a:ext cx="2918580" cy="494311"/>
          </a:xfrm>
          <a:prstGeom prst="rect">
            <a:avLst/>
          </a:prstGeom>
        </p:spPr>
        <p:txBody>
          <a:bodyPr vert="horz" lIns="87549" tIns="43774" rIns="87549" bIns="43774"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678" y="9372002"/>
            <a:ext cx="2918579" cy="494311"/>
          </a:xfrm>
          <a:prstGeom prst="rect">
            <a:avLst/>
          </a:prstGeom>
        </p:spPr>
        <p:txBody>
          <a:bodyPr vert="horz" lIns="87549" tIns="43774" rIns="87549" bIns="43774" rtlCol="0" anchor="b"/>
          <a:lstStyle>
            <a:lvl1pPr algn="r">
              <a:defRPr sz="1200"/>
            </a:lvl1pPr>
          </a:lstStyle>
          <a:p>
            <a:fld id="{D603915B-A23B-4B28-A263-C83A95B96982}" type="slidenum">
              <a:rPr kumimoji="1" lang="ja-JP" altLang="en-US" smtClean="0"/>
              <a:t>‹#›</a:t>
            </a:fld>
            <a:endParaRPr kumimoji="1" lang="ja-JP" altLang="en-US"/>
          </a:p>
        </p:txBody>
      </p:sp>
    </p:spTree>
    <p:extLst>
      <p:ext uri="{BB962C8B-B14F-4D97-AF65-F5344CB8AC3E}">
        <p14:creationId xmlns:p14="http://schemas.microsoft.com/office/powerpoint/2010/main" val="4088991600"/>
      </p:ext>
    </p:extLst>
  </p:cSld>
  <p:clrMap bg1="lt1" tx1="dk1" bg2="lt2" tx2="dk2" accent1="accent1" accent2="accent2" accent3="accent3" accent4="accent4" accent5="accent5" accent6="accent6" hlink="hlink" folHlink="folHlink"/>
  <p:notesStyle>
    <a:lvl1pPr marL="0" algn="l" defTabSz="914771" rtl="0" eaLnBrk="1" latinLnBrk="0" hangingPunct="1">
      <a:defRPr kumimoji="1" sz="1201" kern="1200">
        <a:solidFill>
          <a:schemeClr val="tx1"/>
        </a:solidFill>
        <a:latin typeface="+mn-lt"/>
        <a:ea typeface="+mn-ea"/>
        <a:cs typeface="+mn-cs"/>
      </a:defRPr>
    </a:lvl1pPr>
    <a:lvl2pPr marL="457385" algn="l" defTabSz="914771" rtl="0" eaLnBrk="1" latinLnBrk="0" hangingPunct="1">
      <a:defRPr kumimoji="1" sz="1201" kern="1200">
        <a:solidFill>
          <a:schemeClr val="tx1"/>
        </a:solidFill>
        <a:latin typeface="+mn-lt"/>
        <a:ea typeface="+mn-ea"/>
        <a:cs typeface="+mn-cs"/>
      </a:defRPr>
    </a:lvl2pPr>
    <a:lvl3pPr marL="914771" algn="l" defTabSz="914771" rtl="0" eaLnBrk="1" latinLnBrk="0" hangingPunct="1">
      <a:defRPr kumimoji="1" sz="1201" kern="1200">
        <a:solidFill>
          <a:schemeClr val="tx1"/>
        </a:solidFill>
        <a:latin typeface="+mn-lt"/>
        <a:ea typeface="+mn-ea"/>
        <a:cs typeface="+mn-cs"/>
      </a:defRPr>
    </a:lvl3pPr>
    <a:lvl4pPr marL="1372156" algn="l" defTabSz="914771" rtl="0" eaLnBrk="1" latinLnBrk="0" hangingPunct="1">
      <a:defRPr kumimoji="1" sz="1201" kern="1200">
        <a:solidFill>
          <a:schemeClr val="tx1"/>
        </a:solidFill>
        <a:latin typeface="+mn-lt"/>
        <a:ea typeface="+mn-ea"/>
        <a:cs typeface="+mn-cs"/>
      </a:defRPr>
    </a:lvl4pPr>
    <a:lvl5pPr marL="1829540" algn="l" defTabSz="914771" rtl="0" eaLnBrk="1" latinLnBrk="0" hangingPunct="1">
      <a:defRPr kumimoji="1" sz="1201" kern="1200">
        <a:solidFill>
          <a:schemeClr val="tx1"/>
        </a:solidFill>
        <a:latin typeface="+mn-lt"/>
        <a:ea typeface="+mn-ea"/>
        <a:cs typeface="+mn-cs"/>
      </a:defRPr>
    </a:lvl5pPr>
    <a:lvl6pPr marL="2286926" algn="l" defTabSz="914771" rtl="0" eaLnBrk="1" latinLnBrk="0" hangingPunct="1">
      <a:defRPr kumimoji="1" sz="1201" kern="1200">
        <a:solidFill>
          <a:schemeClr val="tx1"/>
        </a:solidFill>
        <a:latin typeface="+mn-lt"/>
        <a:ea typeface="+mn-ea"/>
        <a:cs typeface="+mn-cs"/>
      </a:defRPr>
    </a:lvl6pPr>
    <a:lvl7pPr marL="2744311" algn="l" defTabSz="914771" rtl="0" eaLnBrk="1" latinLnBrk="0" hangingPunct="1">
      <a:defRPr kumimoji="1" sz="1201" kern="1200">
        <a:solidFill>
          <a:schemeClr val="tx1"/>
        </a:solidFill>
        <a:latin typeface="+mn-lt"/>
        <a:ea typeface="+mn-ea"/>
        <a:cs typeface="+mn-cs"/>
      </a:defRPr>
    </a:lvl7pPr>
    <a:lvl8pPr marL="3201697" algn="l" defTabSz="914771" rtl="0" eaLnBrk="1" latinLnBrk="0" hangingPunct="1">
      <a:defRPr kumimoji="1" sz="1201" kern="1200">
        <a:solidFill>
          <a:schemeClr val="tx1"/>
        </a:solidFill>
        <a:latin typeface="+mn-lt"/>
        <a:ea typeface="+mn-ea"/>
        <a:cs typeface="+mn-cs"/>
      </a:defRPr>
    </a:lvl8pPr>
    <a:lvl9pPr marL="3659082" algn="l" defTabSz="914771" rtl="0" eaLnBrk="1" latinLnBrk="0" hangingPunct="1">
      <a:defRPr kumimoji="1" sz="12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192338" y="1233488"/>
            <a:ext cx="2352675" cy="3330575"/>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D603915B-A23B-4B28-A263-C83A95B96982}" type="slidenum">
              <a:rPr kumimoji="1" lang="ja-JP" altLang="en-US" smtClean="0"/>
              <a:t>1</a:t>
            </a:fld>
            <a:endParaRPr kumimoji="1" lang="ja-JP" altLang="en-US"/>
          </a:p>
        </p:txBody>
      </p:sp>
    </p:spTree>
    <p:extLst>
      <p:ext uri="{BB962C8B-B14F-4D97-AF65-F5344CB8AC3E}">
        <p14:creationId xmlns:p14="http://schemas.microsoft.com/office/powerpoint/2010/main" val="1498543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ja-JP" altLang="en-US"/>
              <a:t>マスター タイトルの書式設定</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3835670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644076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965892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179145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3940513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2475575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ja-JP" altLang="en-US"/>
              <a:t>マスター テキストの書式設定</a:t>
            </a:r>
          </a:p>
        </p:txBody>
      </p:sp>
      <p:sp>
        <p:nvSpPr>
          <p:cNvPr id="4" name="Content Placeholder 3"/>
          <p:cNvSpPr>
            <a:spLocks noGrp="1"/>
          </p:cNvSpPr>
          <p:nvPr>
            <p:ph sz="half" idx="2"/>
          </p:nvPr>
        </p:nvSpPr>
        <p:spPr>
          <a:xfrm>
            <a:off x="2085368" y="15635264"/>
            <a:ext cx="12807832" cy="2299711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ja-JP" altLang="en-US"/>
              <a:t>マスター テキストの書式設定</a:t>
            </a:r>
          </a:p>
        </p:txBody>
      </p:sp>
      <p:sp>
        <p:nvSpPr>
          <p:cNvPr id="6" name="Content Placeholder 5"/>
          <p:cNvSpPr>
            <a:spLocks noGrp="1"/>
          </p:cNvSpPr>
          <p:nvPr>
            <p:ph sz="quarter" idx="4"/>
          </p:nvPr>
        </p:nvSpPr>
        <p:spPr>
          <a:xfrm>
            <a:off x="15326828" y="15635264"/>
            <a:ext cx="12870909" cy="2299711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376611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678900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655340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ja-JP" altLang="en-US"/>
              <a:t>マスター タイトルの書式設定</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419777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D60D2E-514B-49CB-A2A6-B726DED07340}" type="datetimeFigureOut">
              <a:rPr kumimoji="1" lang="ja-JP" altLang="en-US" smtClean="0"/>
              <a:t>2023/9/7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C54D0D4A-025B-49F0-81B4-0A1516DC8858}" type="slidenum">
              <a:rPr kumimoji="1" lang="ja-JP" altLang="en-US" smtClean="0"/>
              <a:t>‹#›</a:t>
            </a:fld>
            <a:endParaRPr kumimoji="1" lang="ja-JP" altLang="en-US"/>
          </a:p>
        </p:txBody>
      </p:sp>
    </p:spTree>
    <p:extLst>
      <p:ext uri="{BB962C8B-B14F-4D97-AF65-F5344CB8AC3E}">
        <p14:creationId xmlns:p14="http://schemas.microsoft.com/office/powerpoint/2010/main" val="194934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6CD60D2E-514B-49CB-A2A6-B726DED07340}" type="datetimeFigureOut">
              <a:rPr kumimoji="1" lang="ja-JP" altLang="en-US" smtClean="0"/>
              <a:t>2023/9/7</a:t>
            </a:fld>
            <a:endParaRPr kumimoji="1" lang="ja-JP" altLang="en-US"/>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C54D0D4A-025B-49F0-81B4-0A1516DC885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6D1D573C-FA17-390B-8CCE-618DB4E255E4}"/>
              </a:ext>
            </a:extLst>
          </p:cNvPr>
          <p:cNvSpPr/>
          <p:nvPr userDrawn="1"/>
        </p:nvSpPr>
        <p:spPr>
          <a:xfrm>
            <a:off x="1" y="-76739"/>
            <a:ext cx="30275213" cy="4512552"/>
          </a:xfrm>
          <a:prstGeom prst="rect">
            <a:avLst/>
          </a:prstGeom>
          <a:gradFill flip="none" rotWithShape="1">
            <a:gsLst>
              <a:gs pos="0">
                <a:srgbClr val="D20000"/>
              </a:gs>
              <a:gs pos="0">
                <a:srgbClr val="C00000"/>
              </a:gs>
              <a:gs pos="46000">
                <a:srgbClr val="807418"/>
              </a:gs>
              <a:gs pos="100000">
                <a:srgbClr val="007F5A"/>
              </a:gs>
            </a:gsLst>
            <a:path path="circle">
              <a:fillToRect l="100000" t="100000"/>
            </a:path>
            <a:tileRect r="-100000" b="-100000"/>
          </a:gradFill>
          <a:ln>
            <a:noFill/>
          </a:ln>
          <a:effectLst>
            <a:outerShdw blurRad="57150" dist="19050" dir="5400000" algn="ctr" rotWithShape="0">
              <a:srgbClr val="000000">
                <a:alpha val="63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ja-JP" altLang="en-US" sz="1800" b="0" i="0" u="none" strike="noStrike" kern="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endParaRPr>
          </a:p>
        </p:txBody>
      </p:sp>
      <p:grpSp>
        <p:nvGrpSpPr>
          <p:cNvPr id="8" name="グループ化 7">
            <a:extLst>
              <a:ext uri="{FF2B5EF4-FFF2-40B4-BE49-F238E27FC236}">
                <a16:creationId xmlns:a16="http://schemas.microsoft.com/office/drawing/2014/main" id="{A18BB946-D668-EAFC-9634-1C0052DAA4B2}"/>
              </a:ext>
            </a:extLst>
          </p:cNvPr>
          <p:cNvGrpSpPr/>
          <p:nvPr userDrawn="1"/>
        </p:nvGrpSpPr>
        <p:grpSpPr>
          <a:xfrm flipV="1">
            <a:off x="-13450107" y="-5873646"/>
            <a:ext cx="33718993" cy="7778272"/>
            <a:chOff x="-4550747" y="-13270253"/>
            <a:chExt cx="20357547" cy="20223470"/>
          </a:xfrm>
          <a:solidFill>
            <a:schemeClr val="bg1"/>
          </a:solidFill>
        </p:grpSpPr>
        <p:sp>
          <p:nvSpPr>
            <p:cNvPr id="9" name="フローチャート: 結合子 9">
              <a:extLst>
                <a:ext uri="{FF2B5EF4-FFF2-40B4-BE49-F238E27FC236}">
                  <a16:creationId xmlns:a16="http://schemas.microsoft.com/office/drawing/2014/main" id="{E9F33015-99EA-B895-109B-0A8DCD2BEED8}"/>
                </a:ext>
              </a:extLst>
            </p:cNvPr>
            <p:cNvSpPr>
              <a:spLocks noChangeAspect="1"/>
            </p:cNvSpPr>
            <p:nvPr/>
          </p:nvSpPr>
          <p:spPr>
            <a:xfrm>
              <a:off x="-4550747" y="-13270253"/>
              <a:ext cx="20357547" cy="20223470"/>
            </a:xfrm>
            <a:prstGeom prst="trapezoid">
              <a:avLst/>
            </a:prstGeom>
            <a:gradFill>
              <a:gsLst>
                <a:gs pos="22000">
                  <a:srgbClr val="00B0F0"/>
                </a:gs>
                <a:gs pos="7000">
                  <a:srgbClr val="D0056A"/>
                </a:gs>
                <a:gs pos="31000">
                  <a:srgbClr val="FFC000"/>
                </a:gs>
              </a:gsLst>
              <a:lin ang="5400000" scaled="1"/>
            </a:gra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546" dirty="0"/>
            </a:p>
          </p:txBody>
        </p:sp>
        <p:sp>
          <p:nvSpPr>
            <p:cNvPr id="10" name="フローチャート: 結合子 13">
              <a:extLst>
                <a:ext uri="{FF2B5EF4-FFF2-40B4-BE49-F238E27FC236}">
                  <a16:creationId xmlns:a16="http://schemas.microsoft.com/office/drawing/2014/main" id="{1BA0DD72-B426-0E45-93F3-D200F4D552F2}"/>
                </a:ext>
              </a:extLst>
            </p:cNvPr>
            <p:cNvSpPr>
              <a:spLocks noChangeAspect="1"/>
            </p:cNvSpPr>
            <p:nvPr/>
          </p:nvSpPr>
          <p:spPr>
            <a:xfrm>
              <a:off x="-4318080" y="-13039118"/>
              <a:ext cx="19892212" cy="19761200"/>
            </a:xfrm>
            <a:prstGeom prst="trapezoid">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546" dirty="0"/>
            </a:p>
          </p:txBody>
        </p:sp>
      </p:grpSp>
      <p:grpSp>
        <p:nvGrpSpPr>
          <p:cNvPr id="11" name="グループ化 10">
            <a:extLst>
              <a:ext uri="{FF2B5EF4-FFF2-40B4-BE49-F238E27FC236}">
                <a16:creationId xmlns:a16="http://schemas.microsoft.com/office/drawing/2014/main" id="{4333B499-2017-CDB7-B56F-ACB8467DD622}"/>
              </a:ext>
            </a:extLst>
          </p:cNvPr>
          <p:cNvGrpSpPr/>
          <p:nvPr userDrawn="1"/>
        </p:nvGrpSpPr>
        <p:grpSpPr>
          <a:xfrm>
            <a:off x="731258" y="286437"/>
            <a:ext cx="11256745" cy="1385509"/>
            <a:chOff x="343039" y="266016"/>
            <a:chExt cx="8719308" cy="1074706"/>
          </a:xfrm>
        </p:grpSpPr>
        <p:pic>
          <p:nvPicPr>
            <p:cNvPr id="12" name="図 11" descr="テキスト&#10;&#10;自動的に生成された説明">
              <a:extLst>
                <a:ext uri="{FF2B5EF4-FFF2-40B4-BE49-F238E27FC236}">
                  <a16:creationId xmlns:a16="http://schemas.microsoft.com/office/drawing/2014/main" id="{8EC18F7C-508C-BA62-EAC2-BEB8FD0D0F4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43039" y="266016"/>
              <a:ext cx="8719308" cy="1074706"/>
            </a:xfrm>
            <a:prstGeom prst="rect">
              <a:avLst/>
            </a:prstGeom>
          </p:spPr>
        </p:pic>
        <p:cxnSp>
          <p:nvCxnSpPr>
            <p:cNvPr id="13" name="直線コネクタ 12">
              <a:extLst>
                <a:ext uri="{FF2B5EF4-FFF2-40B4-BE49-F238E27FC236}">
                  <a16:creationId xmlns:a16="http://schemas.microsoft.com/office/drawing/2014/main" id="{3CCFEC5A-5236-6A66-57AD-7EA4FBCDB3B9}"/>
                </a:ext>
              </a:extLst>
            </p:cNvPr>
            <p:cNvCxnSpPr>
              <a:cxnSpLocks/>
            </p:cNvCxnSpPr>
            <p:nvPr/>
          </p:nvCxnSpPr>
          <p:spPr>
            <a:xfrm>
              <a:off x="1960793" y="1269403"/>
              <a:ext cx="7101554" cy="0"/>
            </a:xfrm>
            <a:prstGeom prst="line">
              <a:avLst/>
            </a:prstGeom>
            <a:ln w="28575">
              <a:solidFill>
                <a:srgbClr val="6F6F6F"/>
              </a:solidFill>
            </a:ln>
          </p:spPr>
          <p:style>
            <a:lnRef idx="1">
              <a:schemeClr val="dk1"/>
            </a:lnRef>
            <a:fillRef idx="0">
              <a:schemeClr val="dk1"/>
            </a:fillRef>
            <a:effectRef idx="0">
              <a:schemeClr val="dk1"/>
            </a:effectRef>
            <a:fontRef idx="minor">
              <a:schemeClr val="tx1"/>
            </a:fontRef>
          </p:style>
        </p:cxnSp>
      </p:grpSp>
      <p:pic>
        <p:nvPicPr>
          <p:cNvPr id="14" name="図 13" descr="光の線&#10;&#10;自動的に生成された説明">
            <a:extLst>
              <a:ext uri="{FF2B5EF4-FFF2-40B4-BE49-F238E27FC236}">
                <a16:creationId xmlns:a16="http://schemas.microsoft.com/office/drawing/2014/main" id="{7E66E9BE-5293-45FC-CE9B-ACB497BB282B}"/>
              </a:ext>
            </a:extLst>
          </p:cNvPr>
          <p:cNvPicPr>
            <a:picLocks noChangeAspect="1"/>
          </p:cNvPicPr>
          <p:nvPr userDrawn="1"/>
        </p:nvPicPr>
        <p:blipFill rotWithShape="1">
          <a:blip r:embed="rId14">
            <a:alphaModFix amt="60000"/>
            <a:extLst>
              <a:ext uri="{28A0092B-C50C-407E-A947-70E740481C1C}">
                <a14:useLocalDpi xmlns:a14="http://schemas.microsoft.com/office/drawing/2010/main" val="0"/>
              </a:ext>
            </a:extLst>
          </a:blip>
          <a:srcRect l="29537"/>
          <a:stretch/>
        </p:blipFill>
        <p:spPr>
          <a:xfrm>
            <a:off x="22962987" y="387753"/>
            <a:ext cx="7239684" cy="4048060"/>
          </a:xfrm>
          <a:prstGeom prst="rect">
            <a:avLst/>
          </a:prstGeom>
        </p:spPr>
      </p:pic>
      <p:pic>
        <p:nvPicPr>
          <p:cNvPr id="15" name="図 14" descr="光の線&#10;&#10;自動的に生成された説明">
            <a:extLst>
              <a:ext uri="{FF2B5EF4-FFF2-40B4-BE49-F238E27FC236}">
                <a16:creationId xmlns:a16="http://schemas.microsoft.com/office/drawing/2014/main" id="{780431CD-C2DB-3AC7-FEE0-2EC9DE15AE6A}"/>
              </a:ext>
            </a:extLst>
          </p:cNvPr>
          <p:cNvPicPr>
            <a:picLocks noChangeAspect="1"/>
          </p:cNvPicPr>
          <p:nvPr userDrawn="1"/>
        </p:nvPicPr>
        <p:blipFill rotWithShape="1">
          <a:blip r:embed="rId14">
            <a:alphaModFix amt="60000"/>
            <a:extLst>
              <a:ext uri="{28A0092B-C50C-407E-A947-70E740481C1C}">
                <a14:useLocalDpi xmlns:a14="http://schemas.microsoft.com/office/drawing/2010/main" val="0"/>
              </a:ext>
            </a:extLst>
          </a:blip>
          <a:srcRect l="29537"/>
          <a:stretch/>
        </p:blipFill>
        <p:spPr>
          <a:xfrm>
            <a:off x="12560637" y="286437"/>
            <a:ext cx="7239684" cy="3884943"/>
          </a:xfrm>
          <a:prstGeom prst="rect">
            <a:avLst/>
          </a:prstGeom>
        </p:spPr>
      </p:pic>
      <p:pic>
        <p:nvPicPr>
          <p:cNvPr id="16" name="図 15" descr="光の線&#10;&#10;自動的に生成された説明">
            <a:extLst>
              <a:ext uri="{FF2B5EF4-FFF2-40B4-BE49-F238E27FC236}">
                <a16:creationId xmlns:a16="http://schemas.microsoft.com/office/drawing/2014/main" id="{D104B1CD-B284-A35F-FEEA-F911BCC78D28}"/>
              </a:ext>
            </a:extLst>
          </p:cNvPr>
          <p:cNvPicPr>
            <a:picLocks noChangeAspect="1"/>
          </p:cNvPicPr>
          <p:nvPr userDrawn="1"/>
        </p:nvPicPr>
        <p:blipFill rotWithShape="1">
          <a:blip r:embed="rId14">
            <a:alphaModFix amt="60000"/>
            <a:extLst>
              <a:ext uri="{28A0092B-C50C-407E-A947-70E740481C1C}">
                <a14:useLocalDpi xmlns:a14="http://schemas.microsoft.com/office/drawing/2010/main" val="0"/>
              </a:ext>
            </a:extLst>
          </a:blip>
          <a:srcRect l="29537"/>
          <a:stretch/>
        </p:blipFill>
        <p:spPr>
          <a:xfrm>
            <a:off x="262694" y="387753"/>
            <a:ext cx="7239684" cy="3872525"/>
          </a:xfrm>
          <a:prstGeom prst="rect">
            <a:avLst/>
          </a:prstGeom>
          <a:noFill/>
        </p:spPr>
      </p:pic>
    </p:spTree>
    <p:extLst>
      <p:ext uri="{BB962C8B-B14F-4D97-AF65-F5344CB8AC3E}">
        <p14:creationId xmlns:p14="http://schemas.microsoft.com/office/powerpoint/2010/main" val="375768230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3027487" rtl="0" eaLnBrk="1" latinLnBrk="0" hangingPunct="1">
        <a:lnSpc>
          <a:spcPct val="90000"/>
        </a:lnSpc>
        <a:spcBef>
          <a:spcPct val="0"/>
        </a:spcBef>
        <a:buNone/>
        <a:defRPr kumimoji="1"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kumimoji="1"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kumimoji="1"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kumimoji="1"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kumimoji="1" sz="5960" kern="1200">
          <a:solidFill>
            <a:schemeClr val="tx1"/>
          </a:solidFill>
          <a:latin typeface="+mn-lt"/>
          <a:ea typeface="+mn-ea"/>
          <a:cs typeface="+mn-cs"/>
        </a:defRPr>
      </a:lvl9pPr>
    </p:bodyStyle>
    <p:otherStyle>
      <a:defPPr>
        <a:defRPr lang="en-US"/>
      </a:defPPr>
      <a:lvl1pPr marL="0" algn="l" defTabSz="3027487" rtl="0" eaLnBrk="1" latinLnBrk="0" hangingPunct="1">
        <a:defRPr kumimoji="1" sz="5960" kern="1200">
          <a:solidFill>
            <a:schemeClr val="tx1"/>
          </a:solidFill>
          <a:latin typeface="+mn-lt"/>
          <a:ea typeface="+mn-ea"/>
          <a:cs typeface="+mn-cs"/>
        </a:defRPr>
      </a:lvl1pPr>
      <a:lvl2pPr marL="1513743" algn="l" defTabSz="3027487" rtl="0" eaLnBrk="1" latinLnBrk="0" hangingPunct="1">
        <a:defRPr kumimoji="1" sz="5960" kern="1200">
          <a:solidFill>
            <a:schemeClr val="tx1"/>
          </a:solidFill>
          <a:latin typeface="+mn-lt"/>
          <a:ea typeface="+mn-ea"/>
          <a:cs typeface="+mn-cs"/>
        </a:defRPr>
      </a:lvl2pPr>
      <a:lvl3pPr marL="3027487" algn="l" defTabSz="3027487" rtl="0" eaLnBrk="1" latinLnBrk="0" hangingPunct="1">
        <a:defRPr kumimoji="1" sz="5960" kern="1200">
          <a:solidFill>
            <a:schemeClr val="tx1"/>
          </a:solidFill>
          <a:latin typeface="+mn-lt"/>
          <a:ea typeface="+mn-ea"/>
          <a:cs typeface="+mn-cs"/>
        </a:defRPr>
      </a:lvl3pPr>
      <a:lvl4pPr marL="4541230" algn="l" defTabSz="3027487" rtl="0" eaLnBrk="1" latinLnBrk="0" hangingPunct="1">
        <a:defRPr kumimoji="1" sz="5960" kern="1200">
          <a:solidFill>
            <a:schemeClr val="tx1"/>
          </a:solidFill>
          <a:latin typeface="+mn-lt"/>
          <a:ea typeface="+mn-ea"/>
          <a:cs typeface="+mn-cs"/>
        </a:defRPr>
      </a:lvl4pPr>
      <a:lvl5pPr marL="6054974" algn="l" defTabSz="3027487" rtl="0" eaLnBrk="1" latinLnBrk="0" hangingPunct="1">
        <a:defRPr kumimoji="1" sz="5960" kern="1200">
          <a:solidFill>
            <a:schemeClr val="tx1"/>
          </a:solidFill>
          <a:latin typeface="+mn-lt"/>
          <a:ea typeface="+mn-ea"/>
          <a:cs typeface="+mn-cs"/>
        </a:defRPr>
      </a:lvl5pPr>
      <a:lvl6pPr marL="7568717" algn="l" defTabSz="3027487" rtl="0" eaLnBrk="1" latinLnBrk="0" hangingPunct="1">
        <a:defRPr kumimoji="1" sz="5960" kern="1200">
          <a:solidFill>
            <a:schemeClr val="tx1"/>
          </a:solidFill>
          <a:latin typeface="+mn-lt"/>
          <a:ea typeface="+mn-ea"/>
          <a:cs typeface="+mn-cs"/>
        </a:defRPr>
      </a:lvl6pPr>
      <a:lvl7pPr marL="9082461" algn="l" defTabSz="3027487" rtl="0" eaLnBrk="1" latinLnBrk="0" hangingPunct="1">
        <a:defRPr kumimoji="1" sz="5960" kern="1200">
          <a:solidFill>
            <a:schemeClr val="tx1"/>
          </a:solidFill>
          <a:latin typeface="+mn-lt"/>
          <a:ea typeface="+mn-ea"/>
          <a:cs typeface="+mn-cs"/>
        </a:defRPr>
      </a:lvl7pPr>
      <a:lvl8pPr marL="10596204" algn="l" defTabSz="3027487" rtl="0" eaLnBrk="1" latinLnBrk="0" hangingPunct="1">
        <a:defRPr kumimoji="1" sz="5960" kern="1200">
          <a:solidFill>
            <a:schemeClr val="tx1"/>
          </a:solidFill>
          <a:latin typeface="+mn-lt"/>
          <a:ea typeface="+mn-ea"/>
          <a:cs typeface="+mn-cs"/>
        </a:defRPr>
      </a:lvl8pPr>
      <a:lvl9pPr marL="12109948" algn="l" defTabSz="3027487" rtl="0" eaLnBrk="1" latinLnBrk="0" hangingPunct="1">
        <a:defRPr kumimoji="1"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g"/><Relationship Id="rId13" Type="http://schemas.openxmlformats.org/officeDocument/2006/relationships/image" Target="../media/image13.png"/><Relationship Id="rId18" Type="http://schemas.openxmlformats.org/officeDocument/2006/relationships/image" Target="../media/image18.png"/><Relationship Id="rId26" Type="http://schemas.openxmlformats.org/officeDocument/2006/relationships/image" Target="../media/image26.png"/><Relationship Id="rId3" Type="http://schemas.openxmlformats.org/officeDocument/2006/relationships/image" Target="../media/image3.png"/><Relationship Id="rId21" Type="http://schemas.openxmlformats.org/officeDocument/2006/relationships/image" Target="../media/image21.svg"/><Relationship Id="rId7" Type="http://schemas.openxmlformats.org/officeDocument/2006/relationships/image" Target="../media/image7.emf"/><Relationship Id="rId12" Type="http://schemas.openxmlformats.org/officeDocument/2006/relationships/image" Target="../media/image12.png"/><Relationship Id="rId17" Type="http://schemas.openxmlformats.org/officeDocument/2006/relationships/image" Target="../media/image17.svg"/><Relationship Id="rId25" Type="http://schemas.openxmlformats.org/officeDocument/2006/relationships/image" Target="../media/image25.png"/><Relationship Id="rId2" Type="http://schemas.openxmlformats.org/officeDocument/2006/relationships/notesSlide" Target="../notesSlides/notesSlide1.xml"/><Relationship Id="rId16" Type="http://schemas.openxmlformats.org/officeDocument/2006/relationships/image" Target="../media/image16.png"/><Relationship Id="rId20" Type="http://schemas.openxmlformats.org/officeDocument/2006/relationships/image" Target="../media/image20.png"/><Relationship Id="rId29"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11.svg"/><Relationship Id="rId24" Type="http://schemas.openxmlformats.org/officeDocument/2006/relationships/image" Target="../media/image24.png"/><Relationship Id="rId32" Type="http://schemas.openxmlformats.org/officeDocument/2006/relationships/image" Target="../media/image30.png"/><Relationship Id="rId5" Type="http://schemas.openxmlformats.org/officeDocument/2006/relationships/image" Target="../media/image5.png"/><Relationship Id="rId15" Type="http://schemas.openxmlformats.org/officeDocument/2006/relationships/image" Target="../media/image15.png"/><Relationship Id="rId23" Type="http://schemas.openxmlformats.org/officeDocument/2006/relationships/image" Target="../media/image23.png"/><Relationship Id="rId28" Type="http://schemas.microsoft.com/office/2007/relationships/hdphoto" Target="../media/hdphoto1.wdp"/><Relationship Id="rId10" Type="http://schemas.openxmlformats.org/officeDocument/2006/relationships/image" Target="../media/image10.png"/><Relationship Id="rId19" Type="http://schemas.openxmlformats.org/officeDocument/2006/relationships/image" Target="../media/image19.svg"/><Relationship Id="rId31" Type="http://schemas.openxmlformats.org/officeDocument/2006/relationships/image" Target="../media/image29.jpg"/><Relationship Id="rId4" Type="http://schemas.openxmlformats.org/officeDocument/2006/relationships/image" Target="../media/image4.svg"/><Relationship Id="rId9" Type="http://schemas.openxmlformats.org/officeDocument/2006/relationships/image" Target="../media/image9.jpg"/><Relationship Id="rId14" Type="http://schemas.openxmlformats.org/officeDocument/2006/relationships/image" Target="../media/image14.svg"/><Relationship Id="rId22" Type="http://schemas.openxmlformats.org/officeDocument/2006/relationships/image" Target="../media/image22.svg"/><Relationship Id="rId27" Type="http://schemas.openxmlformats.org/officeDocument/2006/relationships/image" Target="../media/image27.png"/><Relationship Id="rId30"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0" name="グラフィックス 289">
            <a:extLst>
              <a:ext uri="{FF2B5EF4-FFF2-40B4-BE49-F238E27FC236}">
                <a16:creationId xmlns:a16="http://schemas.microsoft.com/office/drawing/2014/main" id="{82796274-C4CE-12FA-644C-FECD32C4103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80675" y="35623500"/>
            <a:ext cx="4161385" cy="5511800"/>
          </a:xfrm>
          <a:prstGeom prst="rect">
            <a:avLst/>
          </a:prstGeom>
        </p:spPr>
      </p:pic>
      <p:pic>
        <p:nvPicPr>
          <p:cNvPr id="288" name="グラフィックス 287">
            <a:extLst>
              <a:ext uri="{FF2B5EF4-FFF2-40B4-BE49-F238E27FC236}">
                <a16:creationId xmlns:a16="http://schemas.microsoft.com/office/drawing/2014/main" id="{D1AFF238-7A61-FF6D-7009-508D4356F9F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2000" y="35702052"/>
            <a:ext cx="3887710" cy="5541479"/>
          </a:xfrm>
          <a:prstGeom prst="rect">
            <a:avLst/>
          </a:prstGeom>
        </p:spPr>
      </p:pic>
      <p:sp>
        <p:nvSpPr>
          <p:cNvPr id="55" name="テキスト ボックス 54">
            <a:extLst>
              <a:ext uri="{FF2B5EF4-FFF2-40B4-BE49-F238E27FC236}">
                <a16:creationId xmlns:a16="http://schemas.microsoft.com/office/drawing/2014/main" id="{04DE9E7D-7F42-2458-3C86-3D4B6A8D216C}"/>
              </a:ext>
            </a:extLst>
          </p:cNvPr>
          <p:cNvSpPr txBox="1"/>
          <p:nvPr/>
        </p:nvSpPr>
        <p:spPr>
          <a:xfrm>
            <a:off x="10274" y="5317430"/>
            <a:ext cx="30275213" cy="1754326"/>
          </a:xfrm>
          <a:prstGeom prst="rect">
            <a:avLst/>
          </a:prstGeom>
          <a:noFill/>
        </p:spPr>
        <p:txBody>
          <a:bodyPr wrap="square" rtlCol="0">
            <a:spAutoFit/>
          </a:bodyPr>
          <a:lstStyle/>
          <a:p>
            <a:r>
              <a:rPr lang="ja-JP" altLang="en-US" sz="3600" b="1" dirty="0">
                <a:cs typeface="Times New Roman" panose="02020603050405020304" pitchFamily="18" charset="0"/>
              </a:rPr>
              <a:t>従来のテレプレゼンスでは１箇所の遠隔空間の体験</a:t>
            </a:r>
            <a:r>
              <a:rPr lang="ja-JP" altLang="en-US" sz="3600" dirty="0">
                <a:cs typeface="Times New Roman" panose="02020603050405020304" pitchFamily="18" charset="0"/>
              </a:rPr>
              <a:t>が対象とされてきた．</a:t>
            </a:r>
            <a:r>
              <a:rPr lang="ja-JP" altLang="en-US" sz="3600" b="1" dirty="0">
                <a:cs typeface="Times New Roman" panose="02020603050405020304" pitchFamily="18" charset="0"/>
              </a:rPr>
              <a:t>本研究では，２台のテレプレゼンスロボットを用いて，２箇所の空間を体験</a:t>
            </a:r>
            <a:r>
              <a:rPr lang="ja-JP" altLang="en-US" sz="3600" dirty="0">
                <a:cs typeface="Times New Roman" panose="02020603050405020304" pitchFamily="18" charset="0"/>
              </a:rPr>
              <a:t>できるシステムを構築し，</a:t>
            </a:r>
            <a:r>
              <a:rPr lang="ja-JP" altLang="en-US" sz="3600" b="1" dirty="0">
                <a:cs typeface="Times New Roman" panose="02020603050405020304" pitchFamily="18" charset="0"/>
              </a:rPr>
              <a:t>多重化された身体感覚に関する調査</a:t>
            </a:r>
            <a:r>
              <a:rPr lang="ja-JP" altLang="en-US" sz="3600" dirty="0">
                <a:cs typeface="Times New Roman" panose="02020603050405020304" pitchFamily="18" charset="0"/>
              </a:rPr>
              <a:t>を行った．その結果，各空間を選択して没入体験した場合，体験者が２つの分身で各空間にいる感覚が強くなり，２空間をオーバーレイして体験者に提示すると２箇所の遠隔空間が融合するように感じられることがわかった．</a:t>
            </a:r>
            <a:endParaRPr lang="en-US" altLang="ja-JP" sz="3600" dirty="0">
              <a:cs typeface="Times New Roman" panose="02020603050405020304" pitchFamily="18" charset="0"/>
            </a:endParaRPr>
          </a:p>
        </p:txBody>
      </p:sp>
      <p:sp>
        <p:nvSpPr>
          <p:cNvPr id="8" name="テキスト ボックス 7">
            <a:extLst>
              <a:ext uri="{FF2B5EF4-FFF2-40B4-BE49-F238E27FC236}">
                <a16:creationId xmlns:a16="http://schemas.microsoft.com/office/drawing/2014/main" id="{9A000C38-D1E3-5A75-56DB-249666C99EC4}"/>
              </a:ext>
            </a:extLst>
          </p:cNvPr>
          <p:cNvSpPr txBox="1"/>
          <p:nvPr/>
        </p:nvSpPr>
        <p:spPr>
          <a:xfrm>
            <a:off x="7020440" y="3071896"/>
            <a:ext cx="16359140" cy="1200329"/>
          </a:xfrm>
          <a:prstGeom prst="rect">
            <a:avLst/>
          </a:prstGeom>
          <a:noFill/>
        </p:spPr>
        <p:txBody>
          <a:bodyPr wrap="square" rtlCol="0">
            <a:spAutoFit/>
          </a:bodyPr>
          <a:lstStyle/>
          <a:p>
            <a:pPr algn="ctr"/>
            <a:r>
              <a:rPr lang="ja-JP" altLang="en-US" sz="3600" dirty="0">
                <a:solidFill>
                  <a:schemeClr val="bg1"/>
                </a:solidFill>
                <a:effectLst>
                  <a:outerShdw blurRad="38100" dist="38100" dir="2700000" algn="tl">
                    <a:srgbClr val="000000">
                      <a:alpha val="43137"/>
                    </a:srgbClr>
                  </a:outerShdw>
                </a:effectLst>
                <a:latin typeface="+mn-ea"/>
              </a:rPr>
              <a:t>小島優希也</a:t>
            </a:r>
            <a:r>
              <a:rPr lang="en-US" altLang="ja-JP" sz="3600" baseline="30000" dirty="0">
                <a:solidFill>
                  <a:schemeClr val="bg1"/>
                </a:solidFill>
                <a:effectLst>
                  <a:outerShdw blurRad="38100" dist="38100" dir="2700000" algn="tl">
                    <a:srgbClr val="000000">
                      <a:alpha val="43137"/>
                    </a:srgbClr>
                  </a:outerShdw>
                </a:effectLst>
                <a:latin typeface="+mn-ea"/>
              </a:rPr>
              <a:t>1</a:t>
            </a:r>
            <a:r>
              <a:rPr lang="ja-JP" altLang="en-US" sz="3600" baseline="30000" dirty="0">
                <a:solidFill>
                  <a:schemeClr val="bg1"/>
                </a:solidFill>
                <a:effectLst>
                  <a:outerShdw blurRad="38100" dist="38100" dir="2700000" algn="tl">
                    <a:srgbClr val="000000">
                      <a:alpha val="43137"/>
                    </a:srgbClr>
                  </a:outerShdw>
                </a:effectLst>
                <a:latin typeface="+mn-ea"/>
              </a:rPr>
              <a:t>　　</a:t>
            </a:r>
            <a:r>
              <a:rPr lang="ja-JP" altLang="en-US" sz="3600" dirty="0">
                <a:solidFill>
                  <a:schemeClr val="bg1"/>
                </a:solidFill>
                <a:effectLst>
                  <a:outerShdw blurRad="38100" dist="38100" dir="2700000" algn="tl">
                    <a:srgbClr val="000000">
                      <a:alpha val="43137"/>
                    </a:srgbClr>
                  </a:outerShdw>
                </a:effectLst>
                <a:latin typeface="+mn-ea"/>
              </a:rPr>
              <a:t>島田　匠悟</a:t>
            </a:r>
            <a:r>
              <a:rPr lang="en-US" altLang="ja-JP" sz="3600" baseline="30000" dirty="0">
                <a:solidFill>
                  <a:schemeClr val="bg1"/>
                </a:solidFill>
                <a:effectLst>
                  <a:outerShdw blurRad="38100" dist="38100" dir="2700000" algn="tl">
                    <a:srgbClr val="000000">
                      <a:alpha val="43137"/>
                    </a:srgbClr>
                  </a:outerShdw>
                </a:effectLst>
                <a:latin typeface="+mn-ea"/>
              </a:rPr>
              <a:t>1 </a:t>
            </a:r>
            <a:r>
              <a:rPr lang="ja-JP" altLang="en-US" sz="3600" baseline="30000" dirty="0">
                <a:solidFill>
                  <a:schemeClr val="bg1"/>
                </a:solidFill>
                <a:effectLst>
                  <a:outerShdw blurRad="38100" dist="38100" dir="2700000" algn="tl">
                    <a:srgbClr val="000000">
                      <a:alpha val="43137"/>
                    </a:srgbClr>
                  </a:outerShdw>
                </a:effectLst>
                <a:latin typeface="+mn-ea"/>
              </a:rPr>
              <a:t>　　</a:t>
            </a:r>
            <a:r>
              <a:rPr lang="ja-JP" altLang="en-US" sz="3600" dirty="0">
                <a:solidFill>
                  <a:schemeClr val="bg1"/>
                </a:solidFill>
                <a:effectLst>
                  <a:outerShdw blurRad="38100" dist="38100" dir="2700000" algn="tl">
                    <a:srgbClr val="000000">
                      <a:alpha val="43137"/>
                    </a:srgbClr>
                  </a:outerShdw>
                </a:effectLst>
                <a:latin typeface="+mn-ea"/>
              </a:rPr>
              <a:t>岡本　正吾</a:t>
            </a:r>
            <a:r>
              <a:rPr lang="en-US" altLang="ja-JP" sz="3600" baseline="30000" dirty="0">
                <a:solidFill>
                  <a:schemeClr val="bg1"/>
                </a:solidFill>
                <a:effectLst>
                  <a:outerShdw blurRad="38100" dist="38100" dir="2700000" algn="tl">
                    <a:srgbClr val="000000">
                      <a:alpha val="43137"/>
                    </a:srgbClr>
                  </a:outerShdw>
                </a:effectLst>
                <a:latin typeface="+mn-ea"/>
              </a:rPr>
              <a:t>1</a:t>
            </a:r>
            <a:r>
              <a:rPr lang="ja-JP" altLang="en-US" sz="3600" baseline="30000" dirty="0">
                <a:solidFill>
                  <a:schemeClr val="bg1"/>
                </a:solidFill>
                <a:effectLst>
                  <a:outerShdw blurRad="38100" dist="38100" dir="2700000" algn="tl">
                    <a:srgbClr val="000000">
                      <a:alpha val="43137"/>
                    </a:srgbClr>
                  </a:outerShdw>
                </a:effectLst>
                <a:latin typeface="+mn-ea"/>
              </a:rPr>
              <a:t>　　</a:t>
            </a:r>
            <a:r>
              <a:rPr lang="ja-JP" altLang="en-US" sz="3600" dirty="0">
                <a:solidFill>
                  <a:schemeClr val="bg1"/>
                </a:solidFill>
                <a:effectLst>
                  <a:outerShdw blurRad="38100" dist="38100" dir="2700000" algn="tl">
                    <a:srgbClr val="000000">
                      <a:alpha val="43137"/>
                    </a:srgbClr>
                  </a:outerShdw>
                </a:effectLst>
                <a:latin typeface="+mn-ea"/>
              </a:rPr>
              <a:t>ヤェム　ヴィボル</a:t>
            </a:r>
            <a:r>
              <a:rPr lang="en-US" altLang="ja-JP" sz="3600" baseline="30000" dirty="0">
                <a:solidFill>
                  <a:schemeClr val="bg1"/>
                </a:solidFill>
                <a:effectLst>
                  <a:outerShdw blurRad="38100" dist="38100" dir="2700000" algn="tl">
                    <a:srgbClr val="000000">
                      <a:alpha val="43137"/>
                    </a:srgbClr>
                  </a:outerShdw>
                </a:effectLst>
                <a:latin typeface="+mn-ea"/>
              </a:rPr>
              <a:t>2</a:t>
            </a:r>
            <a:r>
              <a:rPr lang="ja-JP" altLang="en-US" sz="3600" baseline="30000" dirty="0">
                <a:solidFill>
                  <a:schemeClr val="bg1"/>
                </a:solidFill>
                <a:effectLst>
                  <a:outerShdw blurRad="38100" dist="38100" dir="2700000" algn="tl">
                    <a:srgbClr val="000000">
                      <a:alpha val="43137"/>
                    </a:srgbClr>
                  </a:outerShdw>
                </a:effectLst>
                <a:latin typeface="+mn-ea"/>
              </a:rPr>
              <a:t>　　</a:t>
            </a:r>
            <a:r>
              <a:rPr lang="ja-JP" altLang="en-US" sz="3600" dirty="0">
                <a:solidFill>
                  <a:schemeClr val="bg1"/>
                </a:solidFill>
                <a:effectLst>
                  <a:outerShdw blurRad="38100" dist="38100" dir="2700000" algn="tl">
                    <a:srgbClr val="000000">
                      <a:alpha val="43137"/>
                    </a:srgbClr>
                  </a:outerShdw>
                </a:effectLst>
                <a:latin typeface="+mn-ea"/>
              </a:rPr>
              <a:t>池井　寧</a:t>
            </a:r>
            <a:r>
              <a:rPr lang="en-US" altLang="ja-JP" sz="3600" baseline="30000" dirty="0">
                <a:solidFill>
                  <a:schemeClr val="bg1"/>
                </a:solidFill>
                <a:effectLst>
                  <a:outerShdw blurRad="38100" dist="38100" dir="2700000" algn="tl">
                    <a:srgbClr val="000000">
                      <a:alpha val="43137"/>
                    </a:srgbClr>
                  </a:outerShdw>
                </a:effectLst>
                <a:latin typeface="+mn-ea"/>
              </a:rPr>
              <a:t>3 </a:t>
            </a:r>
            <a:endParaRPr lang="en-US" altLang="ja-JP" sz="3600" dirty="0">
              <a:solidFill>
                <a:schemeClr val="bg1"/>
              </a:solidFill>
              <a:effectLst>
                <a:outerShdw blurRad="38100" dist="38100" dir="2700000" algn="tl">
                  <a:srgbClr val="000000">
                    <a:alpha val="43137"/>
                  </a:srgbClr>
                </a:outerShdw>
              </a:effectLst>
              <a:latin typeface="+mn-ea"/>
            </a:endParaRPr>
          </a:p>
          <a:p>
            <a:pPr algn="ctr"/>
            <a:r>
              <a:rPr lang="en-US" altLang="ja-JP" sz="3600" baseline="30000" dirty="0">
                <a:solidFill>
                  <a:schemeClr val="bg1"/>
                </a:solidFill>
                <a:effectLst>
                  <a:outerShdw blurRad="38100" dist="38100" dir="2700000" algn="tl">
                    <a:srgbClr val="000000">
                      <a:alpha val="43137"/>
                    </a:srgbClr>
                  </a:outerShdw>
                </a:effectLst>
                <a:latin typeface="+mn-ea"/>
              </a:rPr>
              <a:t>1</a:t>
            </a:r>
            <a:r>
              <a:rPr lang="ja-JP" altLang="en-US" sz="3600" dirty="0">
                <a:solidFill>
                  <a:schemeClr val="bg1"/>
                </a:solidFill>
                <a:effectLst>
                  <a:outerShdw blurRad="38100" dist="38100" dir="2700000" algn="tl">
                    <a:srgbClr val="000000">
                      <a:alpha val="43137"/>
                    </a:srgbClr>
                  </a:outerShdw>
                </a:effectLst>
                <a:latin typeface="+mn-ea"/>
              </a:rPr>
              <a:t>東京都立大学大学院　</a:t>
            </a:r>
            <a:r>
              <a:rPr lang="en-US" altLang="ja-JP" sz="3600" baseline="30000" dirty="0">
                <a:solidFill>
                  <a:schemeClr val="bg1"/>
                </a:solidFill>
                <a:effectLst>
                  <a:outerShdw blurRad="38100" dist="38100" dir="2700000" algn="tl">
                    <a:srgbClr val="000000">
                      <a:alpha val="43137"/>
                    </a:srgbClr>
                  </a:outerShdw>
                </a:effectLst>
                <a:latin typeface="+mn-ea"/>
              </a:rPr>
              <a:t>2</a:t>
            </a:r>
            <a:r>
              <a:rPr lang="ja-JP" altLang="en-US" sz="3600" dirty="0">
                <a:solidFill>
                  <a:schemeClr val="bg1"/>
                </a:solidFill>
                <a:effectLst>
                  <a:outerShdw blurRad="38100" dist="38100" dir="2700000" algn="tl">
                    <a:srgbClr val="000000">
                      <a:alpha val="43137"/>
                    </a:srgbClr>
                  </a:outerShdw>
                </a:effectLst>
                <a:latin typeface="+mn-ea"/>
              </a:rPr>
              <a:t>筑波大学大学院　</a:t>
            </a:r>
            <a:r>
              <a:rPr lang="en-US" altLang="ja-JP" sz="3600" baseline="30000" dirty="0">
                <a:solidFill>
                  <a:schemeClr val="bg1"/>
                </a:solidFill>
                <a:effectLst>
                  <a:outerShdw blurRad="38100" dist="38100" dir="2700000" algn="tl">
                    <a:srgbClr val="000000">
                      <a:alpha val="43137"/>
                    </a:srgbClr>
                  </a:outerShdw>
                </a:effectLst>
                <a:latin typeface="+mn-ea"/>
              </a:rPr>
              <a:t> 3</a:t>
            </a:r>
            <a:r>
              <a:rPr lang="ja-JP" altLang="en-US" sz="3600" dirty="0">
                <a:solidFill>
                  <a:schemeClr val="bg1"/>
                </a:solidFill>
                <a:effectLst>
                  <a:outerShdw blurRad="38100" dist="38100" dir="2700000" algn="tl">
                    <a:srgbClr val="000000">
                      <a:alpha val="43137"/>
                    </a:srgbClr>
                  </a:outerShdw>
                </a:effectLst>
                <a:latin typeface="+mn-ea"/>
              </a:rPr>
              <a:t>東京大学大学院</a:t>
            </a:r>
            <a:endParaRPr lang="en-US" altLang="ja-JP" sz="3600" baseline="30000" dirty="0">
              <a:solidFill>
                <a:schemeClr val="bg1"/>
              </a:solidFill>
              <a:latin typeface="Times New Roman" panose="02020603050405020304" pitchFamily="18" charset="0"/>
              <a:cs typeface="Times New Roman" panose="02020603050405020304" pitchFamily="18" charset="0"/>
            </a:endParaRPr>
          </a:p>
        </p:txBody>
      </p:sp>
      <p:sp>
        <p:nvSpPr>
          <p:cNvPr id="7" name="テキスト ボックス 6">
            <a:extLst>
              <a:ext uri="{FF2B5EF4-FFF2-40B4-BE49-F238E27FC236}">
                <a16:creationId xmlns:a16="http://schemas.microsoft.com/office/drawing/2014/main" id="{00331DDE-178B-2219-F8E7-C0124141BDD3}"/>
              </a:ext>
            </a:extLst>
          </p:cNvPr>
          <p:cNvSpPr txBox="1"/>
          <p:nvPr/>
        </p:nvSpPr>
        <p:spPr>
          <a:xfrm>
            <a:off x="2307075" y="1968317"/>
            <a:ext cx="26028687" cy="1107996"/>
          </a:xfrm>
          <a:prstGeom prst="rect">
            <a:avLst/>
          </a:prstGeom>
          <a:noFill/>
        </p:spPr>
        <p:txBody>
          <a:bodyPr wrap="square" rtlCol="0">
            <a:spAutoFit/>
          </a:bodyPr>
          <a:lstStyle/>
          <a:p>
            <a:pPr algn="ctr"/>
            <a:r>
              <a:rPr lang="ja-JP" altLang="en-US" sz="6600" b="1" dirty="0">
                <a:solidFill>
                  <a:schemeClr val="bg1"/>
                </a:solidFill>
                <a:effectLst>
                  <a:outerShdw blurRad="38100" dist="38100" dir="2700000" algn="tl">
                    <a:srgbClr val="000000">
                      <a:alpha val="43137"/>
                    </a:srgbClr>
                  </a:outerShdw>
                </a:effectLst>
                <a:latin typeface="+mn-ea"/>
              </a:rPr>
              <a:t>複数のテレプレゼンスロボットを用いた２重身体感覚に関する研究</a:t>
            </a:r>
          </a:p>
        </p:txBody>
      </p:sp>
      <p:sp>
        <p:nvSpPr>
          <p:cNvPr id="45" name="正方形/長方形 44">
            <a:extLst>
              <a:ext uri="{FF2B5EF4-FFF2-40B4-BE49-F238E27FC236}">
                <a16:creationId xmlns:a16="http://schemas.microsoft.com/office/drawing/2014/main" id="{F1B2C24A-5BDA-F5F4-9B33-8B4172FC140F}"/>
              </a:ext>
            </a:extLst>
          </p:cNvPr>
          <p:cNvSpPr/>
          <p:nvPr/>
        </p:nvSpPr>
        <p:spPr>
          <a:xfrm>
            <a:off x="10275" y="4444003"/>
            <a:ext cx="30275213" cy="720000"/>
          </a:xfrm>
          <a:prstGeom prst="rect">
            <a:avLst/>
          </a:prstGeom>
          <a:gradFill flip="none" rotWithShape="1">
            <a:gsLst>
              <a:gs pos="0">
                <a:srgbClr val="B80E03"/>
              </a:gs>
              <a:gs pos="51000">
                <a:schemeClr val="bg1"/>
              </a:gs>
              <a:gs pos="32000">
                <a:schemeClr val="bg1"/>
              </a:gs>
              <a:gs pos="100000">
                <a:srgbClr val="047F58"/>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概要</a:t>
            </a:r>
          </a:p>
        </p:txBody>
      </p:sp>
      <p:grpSp>
        <p:nvGrpSpPr>
          <p:cNvPr id="4" name="グループ化 3">
            <a:extLst>
              <a:ext uri="{FF2B5EF4-FFF2-40B4-BE49-F238E27FC236}">
                <a16:creationId xmlns:a16="http://schemas.microsoft.com/office/drawing/2014/main" id="{AE07D546-4934-86E8-EA73-BF3CD1B51241}"/>
              </a:ext>
            </a:extLst>
          </p:cNvPr>
          <p:cNvGrpSpPr/>
          <p:nvPr/>
        </p:nvGrpSpPr>
        <p:grpSpPr>
          <a:xfrm>
            <a:off x="13880261" y="246479"/>
            <a:ext cx="4913775" cy="1396664"/>
            <a:chOff x="9490381" y="-39216"/>
            <a:chExt cx="4913775" cy="1396664"/>
          </a:xfrm>
        </p:grpSpPr>
        <p:pic>
          <p:nvPicPr>
            <p:cNvPr id="29" name="図 28">
              <a:extLst>
                <a:ext uri="{FF2B5EF4-FFF2-40B4-BE49-F238E27FC236}">
                  <a16:creationId xmlns:a16="http://schemas.microsoft.com/office/drawing/2014/main" id="{D1EDC042-8AB8-CADD-8F32-2235C200A285}"/>
                </a:ext>
              </a:extLst>
            </p:cNvPr>
            <p:cNvPicPr>
              <a:picLocks noChangeAspect="1"/>
            </p:cNvPicPr>
            <p:nvPr/>
          </p:nvPicPr>
          <p:blipFill rotWithShape="1">
            <a:blip r:embed="rId7">
              <a:extLst>
                <a:ext uri="{28A0092B-C50C-407E-A947-70E740481C1C}">
                  <a14:useLocalDpi xmlns:a14="http://schemas.microsoft.com/office/drawing/2010/main" val="0"/>
                </a:ext>
              </a:extLst>
            </a:blip>
            <a:srcRect l="8454" r="84056"/>
            <a:stretch/>
          </p:blipFill>
          <p:spPr>
            <a:xfrm>
              <a:off x="9490381" y="-39216"/>
              <a:ext cx="598144" cy="1396664"/>
            </a:xfrm>
            <a:prstGeom prst="rect">
              <a:avLst/>
            </a:prstGeom>
          </p:spPr>
        </p:pic>
        <p:sp>
          <p:nvSpPr>
            <p:cNvPr id="31" name="テキスト ボックス 30">
              <a:extLst>
                <a:ext uri="{FF2B5EF4-FFF2-40B4-BE49-F238E27FC236}">
                  <a16:creationId xmlns:a16="http://schemas.microsoft.com/office/drawing/2014/main" id="{BB2D17DC-F605-94E1-A1DD-52BCBA399F01}"/>
                </a:ext>
              </a:extLst>
            </p:cNvPr>
            <p:cNvSpPr txBox="1"/>
            <p:nvPr/>
          </p:nvSpPr>
          <p:spPr>
            <a:xfrm>
              <a:off x="10088525" y="595502"/>
              <a:ext cx="4315631" cy="523220"/>
            </a:xfrm>
            <a:prstGeom prst="rect">
              <a:avLst/>
            </a:prstGeom>
            <a:noFill/>
          </p:spPr>
          <p:txBody>
            <a:bodyPr wrap="square">
              <a:spAutoFit/>
            </a:bodyPr>
            <a:lstStyle/>
            <a:p>
              <a:r>
                <a:rPr lang="ja-JP" altLang="en-US" sz="2800" dirty="0">
                  <a:latin typeface="+mn-ea"/>
                  <a:cs typeface="Times New Roman" panose="02020603050405020304" pitchFamily="18" charset="0"/>
                </a:rPr>
                <a:t>東京たま未来メッセ</a:t>
              </a:r>
              <a:endParaRPr lang="ja-JP" altLang="en-US" sz="2800" dirty="0">
                <a:latin typeface="+mn-ea"/>
              </a:endParaRPr>
            </a:p>
          </p:txBody>
        </p:sp>
      </p:grpSp>
      <p:sp>
        <p:nvSpPr>
          <p:cNvPr id="74" name="正方形/長方形 73">
            <a:extLst>
              <a:ext uri="{FF2B5EF4-FFF2-40B4-BE49-F238E27FC236}">
                <a16:creationId xmlns:a16="http://schemas.microsoft.com/office/drawing/2014/main" id="{D62DA450-8BF1-D693-D884-A002BC7E0BF6}"/>
              </a:ext>
            </a:extLst>
          </p:cNvPr>
          <p:cNvSpPr/>
          <p:nvPr/>
        </p:nvSpPr>
        <p:spPr>
          <a:xfrm>
            <a:off x="10273" y="7067870"/>
            <a:ext cx="30275213" cy="720000"/>
          </a:xfrm>
          <a:prstGeom prst="rect">
            <a:avLst/>
          </a:prstGeom>
          <a:gradFill flip="none" rotWithShape="1">
            <a:gsLst>
              <a:gs pos="0">
                <a:srgbClr val="B81B35"/>
              </a:gs>
              <a:gs pos="62000">
                <a:schemeClr val="bg1"/>
              </a:gs>
              <a:gs pos="32000">
                <a:schemeClr val="bg1"/>
              </a:gs>
              <a:gs pos="100000">
                <a:srgbClr val="007F5A"/>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背景・目的</a:t>
            </a:r>
          </a:p>
        </p:txBody>
      </p:sp>
      <p:sp>
        <p:nvSpPr>
          <p:cNvPr id="78" name="正方形/長方形 77">
            <a:extLst>
              <a:ext uri="{FF2B5EF4-FFF2-40B4-BE49-F238E27FC236}">
                <a16:creationId xmlns:a16="http://schemas.microsoft.com/office/drawing/2014/main" id="{03654A47-E316-2C4F-5B60-F9FF443CBD73}"/>
              </a:ext>
            </a:extLst>
          </p:cNvPr>
          <p:cNvSpPr/>
          <p:nvPr/>
        </p:nvSpPr>
        <p:spPr>
          <a:xfrm>
            <a:off x="21495" y="17312985"/>
            <a:ext cx="30276000" cy="720000"/>
          </a:xfrm>
          <a:prstGeom prst="rect">
            <a:avLst/>
          </a:prstGeom>
          <a:gradFill flip="none" rotWithShape="1">
            <a:gsLst>
              <a:gs pos="0">
                <a:srgbClr val="B81B35"/>
              </a:gs>
              <a:gs pos="62000">
                <a:schemeClr val="bg1"/>
              </a:gs>
              <a:gs pos="32000">
                <a:schemeClr val="bg1"/>
              </a:gs>
              <a:gs pos="100000">
                <a:srgbClr val="007F5A"/>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ユーザ評価</a:t>
            </a:r>
          </a:p>
        </p:txBody>
      </p:sp>
      <p:sp>
        <p:nvSpPr>
          <p:cNvPr id="93" name="正方形/長方形 92">
            <a:extLst>
              <a:ext uri="{FF2B5EF4-FFF2-40B4-BE49-F238E27FC236}">
                <a16:creationId xmlns:a16="http://schemas.microsoft.com/office/drawing/2014/main" id="{A82ACB48-264B-91AF-8237-E581DE89FC59}"/>
              </a:ext>
            </a:extLst>
          </p:cNvPr>
          <p:cNvSpPr/>
          <p:nvPr/>
        </p:nvSpPr>
        <p:spPr>
          <a:xfrm>
            <a:off x="-3031" y="27250313"/>
            <a:ext cx="14760000" cy="720000"/>
          </a:xfrm>
          <a:prstGeom prst="rect">
            <a:avLst/>
          </a:prstGeom>
          <a:gradFill flip="none" rotWithShape="1">
            <a:gsLst>
              <a:gs pos="0">
                <a:srgbClr val="B81B35"/>
              </a:gs>
              <a:gs pos="62000">
                <a:schemeClr val="bg1"/>
              </a:gs>
              <a:gs pos="32000">
                <a:schemeClr val="bg1"/>
              </a:gs>
              <a:gs pos="100000">
                <a:srgbClr val="007F5A"/>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アンケートおよび操作時間の結果</a:t>
            </a:r>
          </a:p>
        </p:txBody>
      </p:sp>
      <p:sp>
        <p:nvSpPr>
          <p:cNvPr id="13" name="テキスト ボックス 12">
            <a:extLst>
              <a:ext uri="{FF2B5EF4-FFF2-40B4-BE49-F238E27FC236}">
                <a16:creationId xmlns:a16="http://schemas.microsoft.com/office/drawing/2014/main" id="{F7BA0A18-C67B-35A5-5709-617D9A9036EE}"/>
              </a:ext>
            </a:extLst>
          </p:cNvPr>
          <p:cNvSpPr txBox="1"/>
          <p:nvPr/>
        </p:nvSpPr>
        <p:spPr>
          <a:xfrm>
            <a:off x="-62541" y="7846181"/>
            <a:ext cx="15074455" cy="3416320"/>
          </a:xfrm>
          <a:prstGeom prst="rect">
            <a:avLst/>
          </a:prstGeom>
          <a:noFill/>
        </p:spPr>
        <p:txBody>
          <a:bodyPr wrap="square" rtlCol="0">
            <a:spAutoFit/>
          </a:bodyPr>
          <a:lstStyle/>
          <a:p>
            <a:r>
              <a:rPr lang="ja-JP" altLang="en-US" sz="3600" b="1" dirty="0">
                <a:cs typeface="Times New Roman" panose="02020603050405020304" pitchFamily="18" charset="0"/>
              </a:rPr>
              <a:t> テレプレゼンス</a:t>
            </a:r>
            <a:r>
              <a:rPr lang="ja-JP" altLang="en-US" sz="3600" dirty="0">
                <a:cs typeface="Times New Roman" panose="02020603050405020304" pitchFamily="18" charset="0"/>
              </a:rPr>
              <a:t>又は</a:t>
            </a:r>
            <a:r>
              <a:rPr lang="ja-JP" altLang="en-US" sz="3600" b="1" dirty="0">
                <a:cs typeface="Times New Roman" panose="02020603050405020304" pitchFamily="18" charset="0"/>
              </a:rPr>
              <a:t>テレイグジスタンス</a:t>
            </a:r>
            <a:r>
              <a:rPr lang="ja-JP" altLang="en-US" sz="3600" dirty="0">
                <a:cs typeface="Times New Roman" panose="02020603050405020304" pitchFamily="18" charset="0"/>
              </a:rPr>
              <a:t>は，遠隔地の空間に没入して活動するためのシステム技術であり，</a:t>
            </a:r>
            <a:r>
              <a:rPr lang="en-US" altLang="ja-JP" sz="3600" dirty="0">
                <a:cs typeface="Times New Roman" panose="02020603050405020304" pitchFamily="18" charset="0"/>
              </a:rPr>
              <a:t>’80</a:t>
            </a:r>
            <a:r>
              <a:rPr lang="ja-JP" altLang="en-US" sz="3600" dirty="0">
                <a:cs typeface="Times New Roman" panose="02020603050405020304" pitchFamily="18" charset="0"/>
              </a:rPr>
              <a:t>年代から提案・研究されてきた．これらのシステムでは</a:t>
            </a:r>
            <a:r>
              <a:rPr lang="ja-JP" altLang="en-US" sz="3600" b="1" dirty="0">
                <a:cs typeface="Times New Roman" panose="02020603050405020304" pitchFamily="18" charset="0"/>
              </a:rPr>
              <a:t>１箇所の空間に没入する構成となっていることが多い</a:t>
            </a:r>
            <a:r>
              <a:rPr lang="ja-JP" altLang="en-US" sz="3600" dirty="0">
                <a:cs typeface="Times New Roman" panose="02020603050405020304" pitchFamily="18" charset="0"/>
              </a:rPr>
              <a:t>が，労働生産性や多様な体験の時間効率を向上することを考えた場合，複数の空間に同時に没入できる可能性について検討することも有益と考えられる．</a:t>
            </a:r>
            <a:endParaRPr lang="en-US" altLang="ja-JP" sz="3600" dirty="0">
              <a:cs typeface="Times New Roman" panose="02020603050405020304" pitchFamily="18" charset="0"/>
            </a:endParaRPr>
          </a:p>
        </p:txBody>
      </p:sp>
      <p:sp>
        <p:nvSpPr>
          <p:cNvPr id="134" name="正方形/長方形 133">
            <a:extLst>
              <a:ext uri="{FF2B5EF4-FFF2-40B4-BE49-F238E27FC236}">
                <a16:creationId xmlns:a16="http://schemas.microsoft.com/office/drawing/2014/main" id="{A0F5EC3E-0902-7E1E-DEDD-D1C496A97C30}"/>
              </a:ext>
            </a:extLst>
          </p:cNvPr>
          <p:cNvSpPr/>
          <p:nvPr/>
        </p:nvSpPr>
        <p:spPr>
          <a:xfrm>
            <a:off x="15145675" y="27206102"/>
            <a:ext cx="15129538" cy="720000"/>
          </a:xfrm>
          <a:prstGeom prst="rect">
            <a:avLst/>
          </a:prstGeom>
          <a:gradFill flip="none" rotWithShape="1">
            <a:gsLst>
              <a:gs pos="0">
                <a:srgbClr val="B81B35"/>
              </a:gs>
              <a:gs pos="62000">
                <a:schemeClr val="bg1"/>
              </a:gs>
              <a:gs pos="32000">
                <a:schemeClr val="bg1"/>
              </a:gs>
              <a:gs pos="100000">
                <a:srgbClr val="007F5A"/>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考察</a:t>
            </a:r>
          </a:p>
        </p:txBody>
      </p:sp>
      <p:sp>
        <p:nvSpPr>
          <p:cNvPr id="83" name="正方形/長方形 82">
            <a:extLst>
              <a:ext uri="{FF2B5EF4-FFF2-40B4-BE49-F238E27FC236}">
                <a16:creationId xmlns:a16="http://schemas.microsoft.com/office/drawing/2014/main" id="{DF9D72C0-88C7-759D-3666-5241813695CB}"/>
              </a:ext>
            </a:extLst>
          </p:cNvPr>
          <p:cNvSpPr/>
          <p:nvPr/>
        </p:nvSpPr>
        <p:spPr>
          <a:xfrm>
            <a:off x="10274" y="11183412"/>
            <a:ext cx="30276000" cy="684000"/>
          </a:xfrm>
          <a:prstGeom prst="rect">
            <a:avLst/>
          </a:prstGeom>
          <a:gradFill flip="none" rotWithShape="1">
            <a:gsLst>
              <a:gs pos="0">
                <a:srgbClr val="B81B35"/>
              </a:gs>
              <a:gs pos="62000">
                <a:schemeClr val="bg1"/>
              </a:gs>
              <a:gs pos="32000">
                <a:schemeClr val="bg1"/>
              </a:gs>
              <a:gs pos="100000">
                <a:srgbClr val="007F5A"/>
              </a:gs>
            </a:gsLst>
            <a:lin ang="2700000" scaled="1"/>
            <a:tileRect/>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5400" b="1" dirty="0">
                <a:solidFill>
                  <a:schemeClr val="tx1"/>
                </a:solidFill>
              </a:rPr>
              <a:t>２重化された身体認知の仮説</a:t>
            </a:r>
          </a:p>
        </p:txBody>
      </p:sp>
      <p:sp>
        <p:nvSpPr>
          <p:cNvPr id="86" name="テキスト ボックス 85">
            <a:extLst>
              <a:ext uri="{FF2B5EF4-FFF2-40B4-BE49-F238E27FC236}">
                <a16:creationId xmlns:a16="http://schemas.microsoft.com/office/drawing/2014/main" id="{DDC2916C-86C8-DA0A-4A42-08AA4EA87F3A}"/>
              </a:ext>
            </a:extLst>
          </p:cNvPr>
          <p:cNvSpPr txBox="1"/>
          <p:nvPr/>
        </p:nvSpPr>
        <p:spPr>
          <a:xfrm>
            <a:off x="42830" y="11946354"/>
            <a:ext cx="30254665" cy="2308324"/>
          </a:xfrm>
          <a:prstGeom prst="rect">
            <a:avLst/>
          </a:prstGeom>
          <a:noFill/>
        </p:spPr>
        <p:txBody>
          <a:bodyPr wrap="square" rtlCol="0">
            <a:spAutoFit/>
          </a:bodyPr>
          <a:lstStyle/>
          <a:p>
            <a:r>
              <a:rPr lang="ja-JP" altLang="en-US" sz="3600" dirty="0">
                <a:cs typeface="Times New Roman" panose="02020603050405020304" pitchFamily="18" charset="0"/>
              </a:rPr>
              <a:t> 一人の体験者の知覚的な主観視点は１箇所であるため，それを２箇所とするためには，知覚事象の時間的多重または多空間的多重を行うことが必要である．知覚主体としての自己の身体が２重化されて空間の中に定位される態様について調査するため，図１および図２の２種類の認知形式を仮定した．すなわち，２つの遠隔空間 </a:t>
            </a:r>
            <a:r>
              <a:rPr lang="en-US" altLang="ja-JP" sz="3600" dirty="0">
                <a:cs typeface="Times New Roman" panose="02020603050405020304" pitchFamily="18" charset="0"/>
              </a:rPr>
              <a:t>(α,</a:t>
            </a:r>
            <a:r>
              <a:rPr lang="ja-JP" altLang="en-US" sz="3600" dirty="0">
                <a:cs typeface="Times New Roman" panose="02020603050405020304" pitchFamily="18" charset="0"/>
              </a:rPr>
              <a:t> </a:t>
            </a:r>
            <a:r>
              <a:rPr lang="en-US" altLang="ja-JP" sz="3600" dirty="0">
                <a:cs typeface="Times New Roman" panose="02020603050405020304" pitchFamily="18" charset="0"/>
              </a:rPr>
              <a:t>β) </a:t>
            </a:r>
            <a:r>
              <a:rPr lang="ja-JP" altLang="en-US" sz="3600" dirty="0">
                <a:cs typeface="Times New Roman" panose="02020603050405020304" pitchFamily="18" charset="0"/>
              </a:rPr>
              <a:t>に没入するとき，図１において体験者が自分または自分の身体が２つの空間に存在すると感じる場合と，図２において体験者が自分または自分の身体は１つで，２つの空間が融合した空間に存在すると感じる場合である．</a:t>
            </a:r>
            <a:endParaRPr lang="en-US" altLang="ja-JP" sz="3600" dirty="0">
              <a:cs typeface="Times New Roman" panose="02020603050405020304" pitchFamily="18" charset="0"/>
            </a:endParaRPr>
          </a:p>
        </p:txBody>
      </p:sp>
      <p:pic>
        <p:nvPicPr>
          <p:cNvPr id="9" name="図 8" descr="天井, 屋内, テーブル, 建物 が含まれている画像&#10;&#10;自動的に生成された説明">
            <a:extLst>
              <a:ext uri="{FF2B5EF4-FFF2-40B4-BE49-F238E27FC236}">
                <a16:creationId xmlns:a16="http://schemas.microsoft.com/office/drawing/2014/main" id="{089FD59F-813D-7833-68EA-13CC1D24ECEF}"/>
              </a:ext>
            </a:extLst>
          </p:cNvPr>
          <p:cNvPicPr>
            <a:picLocks noChangeAspect="1"/>
          </p:cNvPicPr>
          <p:nvPr/>
        </p:nvPicPr>
        <p:blipFill rotWithShape="1">
          <a:blip r:embed="rId8">
            <a:alphaModFix/>
            <a:extLst>
              <a:ext uri="{28A0092B-C50C-407E-A947-70E740481C1C}">
                <a14:useLocalDpi xmlns:a14="http://schemas.microsoft.com/office/drawing/2010/main" val="0"/>
              </a:ext>
            </a:extLst>
          </a:blip>
          <a:srcRect t="7407"/>
          <a:stretch/>
        </p:blipFill>
        <p:spPr>
          <a:xfrm>
            <a:off x="11259718" y="21976575"/>
            <a:ext cx="3435986" cy="1717995"/>
          </a:xfrm>
          <a:prstGeom prst="rect">
            <a:avLst/>
          </a:prstGeom>
        </p:spPr>
      </p:pic>
      <p:pic>
        <p:nvPicPr>
          <p:cNvPr id="10" name="図 9" descr="屋外, 道路, 草, 自然 が含まれている画像&#10;&#10;自動的に生成された説明">
            <a:extLst>
              <a:ext uri="{FF2B5EF4-FFF2-40B4-BE49-F238E27FC236}">
                <a16:creationId xmlns:a16="http://schemas.microsoft.com/office/drawing/2014/main" id="{7E253644-D18C-9DC1-87A6-AA48FA95E258}"/>
              </a:ext>
            </a:extLst>
          </p:cNvPr>
          <p:cNvPicPr>
            <a:picLocks noChangeAspect="1"/>
          </p:cNvPicPr>
          <p:nvPr/>
        </p:nvPicPr>
        <p:blipFill>
          <a:blip r:embed="rId9">
            <a:alphaModFix/>
            <a:extLst>
              <a:ext uri="{28A0092B-C50C-407E-A947-70E740481C1C}">
                <a14:useLocalDpi xmlns:a14="http://schemas.microsoft.com/office/drawing/2010/main" val="0"/>
              </a:ext>
            </a:extLst>
          </a:blip>
          <a:stretch>
            <a:fillRect/>
          </a:stretch>
        </p:blipFill>
        <p:spPr>
          <a:xfrm>
            <a:off x="7703486" y="21976576"/>
            <a:ext cx="3435984" cy="1717993"/>
          </a:xfrm>
          <a:prstGeom prst="rect">
            <a:avLst/>
          </a:prstGeom>
        </p:spPr>
      </p:pic>
      <p:sp>
        <p:nvSpPr>
          <p:cNvPr id="11" name="テキスト ボックス 10">
            <a:extLst>
              <a:ext uri="{FF2B5EF4-FFF2-40B4-BE49-F238E27FC236}">
                <a16:creationId xmlns:a16="http://schemas.microsoft.com/office/drawing/2014/main" id="{4C9DEEB6-110F-515D-44E9-ABA6A0159A4B}"/>
              </a:ext>
            </a:extLst>
          </p:cNvPr>
          <p:cNvSpPr txBox="1"/>
          <p:nvPr/>
        </p:nvSpPr>
        <p:spPr>
          <a:xfrm>
            <a:off x="12449681" y="23699885"/>
            <a:ext cx="2223587" cy="584775"/>
          </a:xfrm>
          <a:prstGeom prst="rect">
            <a:avLst/>
          </a:prstGeom>
          <a:noFill/>
        </p:spPr>
        <p:txBody>
          <a:bodyPr wrap="square" rtlCol="0">
            <a:spAutoFit/>
          </a:bodyPr>
          <a:lstStyle/>
          <a:p>
            <a:r>
              <a:rPr lang="ja-JP" altLang="en-US" sz="3200" dirty="0">
                <a:solidFill>
                  <a:schemeClr val="bg1">
                    <a:lumMod val="50000"/>
                  </a:schemeClr>
                </a:solidFill>
              </a:rPr>
              <a:t>透明度</a:t>
            </a:r>
            <a:r>
              <a:rPr lang="en-US" altLang="ja-JP" sz="3200" dirty="0">
                <a:solidFill>
                  <a:schemeClr val="bg1">
                    <a:lumMod val="50000"/>
                  </a:schemeClr>
                </a:solidFill>
              </a:rPr>
              <a:t>70%</a:t>
            </a:r>
            <a:endParaRPr kumimoji="1" lang="ja-JP" altLang="en-US" sz="3200" dirty="0">
              <a:solidFill>
                <a:schemeClr val="bg1">
                  <a:lumMod val="50000"/>
                </a:schemeClr>
              </a:solidFill>
            </a:endParaRPr>
          </a:p>
        </p:txBody>
      </p:sp>
      <p:sp>
        <p:nvSpPr>
          <p:cNvPr id="12" name="テキスト ボックス 11">
            <a:extLst>
              <a:ext uri="{FF2B5EF4-FFF2-40B4-BE49-F238E27FC236}">
                <a16:creationId xmlns:a16="http://schemas.microsoft.com/office/drawing/2014/main" id="{B1B9CF21-2D30-BD4B-F3AF-B5236F3A7764}"/>
              </a:ext>
            </a:extLst>
          </p:cNvPr>
          <p:cNvSpPr txBox="1"/>
          <p:nvPr/>
        </p:nvSpPr>
        <p:spPr>
          <a:xfrm>
            <a:off x="7686180" y="23707531"/>
            <a:ext cx="2194832" cy="584775"/>
          </a:xfrm>
          <a:prstGeom prst="rect">
            <a:avLst/>
          </a:prstGeom>
          <a:noFill/>
        </p:spPr>
        <p:txBody>
          <a:bodyPr wrap="none" rtlCol="0">
            <a:spAutoFit/>
          </a:bodyPr>
          <a:lstStyle/>
          <a:p>
            <a:r>
              <a:rPr lang="ja-JP" altLang="en-US" sz="3200" dirty="0"/>
              <a:t>透明度</a:t>
            </a:r>
            <a:r>
              <a:rPr lang="en-US" altLang="ja-JP" sz="3200" dirty="0"/>
              <a:t>30%</a:t>
            </a:r>
            <a:endParaRPr kumimoji="1" lang="ja-JP" altLang="en-US" sz="3200" dirty="0"/>
          </a:p>
        </p:txBody>
      </p:sp>
      <p:cxnSp>
        <p:nvCxnSpPr>
          <p:cNvPr id="14" name="直線矢印コネクタ 13">
            <a:extLst>
              <a:ext uri="{FF2B5EF4-FFF2-40B4-BE49-F238E27FC236}">
                <a16:creationId xmlns:a16="http://schemas.microsoft.com/office/drawing/2014/main" id="{3500286D-33B8-57AE-25F9-8CEABA323C76}"/>
              </a:ext>
            </a:extLst>
          </p:cNvPr>
          <p:cNvCxnSpPr>
            <a:cxnSpLocks/>
          </p:cNvCxnSpPr>
          <p:nvPr/>
        </p:nvCxnSpPr>
        <p:spPr>
          <a:xfrm>
            <a:off x="9837072" y="23686027"/>
            <a:ext cx="530960" cy="598633"/>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EFCFEDA7-6489-0F99-EA8B-5A2C20B3AC02}"/>
              </a:ext>
            </a:extLst>
          </p:cNvPr>
          <p:cNvCxnSpPr>
            <a:cxnSpLocks/>
          </p:cNvCxnSpPr>
          <p:nvPr/>
        </p:nvCxnSpPr>
        <p:spPr>
          <a:xfrm flipH="1">
            <a:off x="11833308" y="23662406"/>
            <a:ext cx="580825" cy="622254"/>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pic>
        <p:nvPicPr>
          <p:cNvPr id="18" name="図 17" descr="天井, 屋内, テーブル, 建物 が含まれている画像&#10;&#10;自動的に生成された説明">
            <a:extLst>
              <a:ext uri="{FF2B5EF4-FFF2-40B4-BE49-F238E27FC236}">
                <a16:creationId xmlns:a16="http://schemas.microsoft.com/office/drawing/2014/main" id="{3A7EE2EE-58DA-327B-4937-16A52E2672CE}"/>
              </a:ext>
            </a:extLst>
          </p:cNvPr>
          <p:cNvPicPr>
            <a:picLocks noChangeAspect="1"/>
          </p:cNvPicPr>
          <p:nvPr/>
        </p:nvPicPr>
        <p:blipFill rotWithShape="1">
          <a:blip r:embed="rId8">
            <a:alphaModFix amt="70000"/>
            <a:extLst>
              <a:ext uri="{28A0092B-C50C-407E-A947-70E740481C1C}">
                <a14:useLocalDpi xmlns:a14="http://schemas.microsoft.com/office/drawing/2010/main" val="0"/>
              </a:ext>
            </a:extLst>
          </a:blip>
          <a:srcRect t="7407"/>
          <a:stretch/>
        </p:blipFill>
        <p:spPr>
          <a:xfrm>
            <a:off x="9424327" y="24241270"/>
            <a:ext cx="3435986" cy="1717995"/>
          </a:xfrm>
          <a:prstGeom prst="rect">
            <a:avLst/>
          </a:prstGeom>
        </p:spPr>
      </p:pic>
      <p:pic>
        <p:nvPicPr>
          <p:cNvPr id="19" name="図 18" descr="屋外, 道路, 草, 自然 が含まれている画像&#10;&#10;自動的に生成された説明">
            <a:extLst>
              <a:ext uri="{FF2B5EF4-FFF2-40B4-BE49-F238E27FC236}">
                <a16:creationId xmlns:a16="http://schemas.microsoft.com/office/drawing/2014/main" id="{999A07F4-7BBB-3DE7-C713-F9B28F1081E6}"/>
              </a:ext>
            </a:extLst>
          </p:cNvPr>
          <p:cNvPicPr>
            <a:picLocks noChangeAspect="1"/>
          </p:cNvPicPr>
          <p:nvPr/>
        </p:nvPicPr>
        <p:blipFill>
          <a:blip r:embed="rId9">
            <a:alphaModFix amt="70000"/>
            <a:extLst>
              <a:ext uri="{28A0092B-C50C-407E-A947-70E740481C1C}">
                <a14:useLocalDpi xmlns:a14="http://schemas.microsoft.com/office/drawing/2010/main" val="0"/>
              </a:ext>
            </a:extLst>
          </a:blip>
          <a:stretch>
            <a:fillRect/>
          </a:stretch>
        </p:blipFill>
        <p:spPr>
          <a:xfrm>
            <a:off x="9424327" y="24241272"/>
            <a:ext cx="3435984" cy="1717993"/>
          </a:xfrm>
          <a:prstGeom prst="rect">
            <a:avLst/>
          </a:prstGeom>
        </p:spPr>
      </p:pic>
      <p:pic>
        <p:nvPicPr>
          <p:cNvPr id="25" name="図 24" descr="屋外, 道路, 草, 自然 が含まれている画像&#10;&#10;自動的に生成された説明">
            <a:extLst>
              <a:ext uri="{FF2B5EF4-FFF2-40B4-BE49-F238E27FC236}">
                <a16:creationId xmlns:a16="http://schemas.microsoft.com/office/drawing/2014/main" id="{9EF2FEEB-F07A-827F-1919-C47C2BE3257E}"/>
              </a:ext>
            </a:extLst>
          </p:cNvPr>
          <p:cNvPicPr>
            <a:picLocks noChangeAspect="1"/>
          </p:cNvPicPr>
          <p:nvPr/>
        </p:nvPicPr>
        <p:blipFill>
          <a:blip r:embed="rId9">
            <a:alphaModFix amt="70000"/>
            <a:extLst>
              <a:ext uri="{28A0092B-C50C-407E-A947-70E740481C1C}">
                <a14:useLocalDpi xmlns:a14="http://schemas.microsoft.com/office/drawing/2010/main" val="0"/>
              </a:ext>
            </a:extLst>
          </a:blip>
          <a:stretch>
            <a:fillRect/>
          </a:stretch>
        </p:blipFill>
        <p:spPr>
          <a:xfrm>
            <a:off x="17369970" y="24241272"/>
            <a:ext cx="3435984" cy="1717993"/>
          </a:xfrm>
          <a:prstGeom prst="rect">
            <a:avLst/>
          </a:prstGeom>
        </p:spPr>
      </p:pic>
      <p:pic>
        <p:nvPicPr>
          <p:cNvPr id="30" name="図 29" descr="天井, 屋内, テーブル, 建物 が含まれている画像&#10;&#10;自動的に生成された説明">
            <a:extLst>
              <a:ext uri="{FF2B5EF4-FFF2-40B4-BE49-F238E27FC236}">
                <a16:creationId xmlns:a16="http://schemas.microsoft.com/office/drawing/2014/main" id="{8AB86233-836C-6E9F-E8E8-F3EB4492781B}"/>
              </a:ext>
            </a:extLst>
          </p:cNvPr>
          <p:cNvPicPr>
            <a:picLocks noChangeAspect="1"/>
          </p:cNvPicPr>
          <p:nvPr/>
        </p:nvPicPr>
        <p:blipFill rotWithShape="1">
          <a:blip r:embed="rId8">
            <a:alphaModFix/>
            <a:extLst>
              <a:ext uri="{28A0092B-C50C-407E-A947-70E740481C1C}">
                <a14:useLocalDpi xmlns:a14="http://schemas.microsoft.com/office/drawing/2010/main" val="0"/>
              </a:ext>
            </a:extLst>
          </a:blip>
          <a:srcRect t="7407"/>
          <a:stretch/>
        </p:blipFill>
        <p:spPr>
          <a:xfrm>
            <a:off x="19163199" y="21976491"/>
            <a:ext cx="3435986" cy="1717995"/>
          </a:xfrm>
          <a:prstGeom prst="rect">
            <a:avLst/>
          </a:prstGeom>
        </p:spPr>
      </p:pic>
      <p:pic>
        <p:nvPicPr>
          <p:cNvPr id="32" name="図 31" descr="屋外, 道路, 草, 自然 が含まれている画像&#10;&#10;自動的に生成された説明">
            <a:extLst>
              <a:ext uri="{FF2B5EF4-FFF2-40B4-BE49-F238E27FC236}">
                <a16:creationId xmlns:a16="http://schemas.microsoft.com/office/drawing/2014/main" id="{16FFA042-F7F5-EC34-5FFB-FD10522694BB}"/>
              </a:ext>
            </a:extLst>
          </p:cNvPr>
          <p:cNvPicPr>
            <a:picLocks noChangeAspect="1"/>
          </p:cNvPicPr>
          <p:nvPr/>
        </p:nvPicPr>
        <p:blipFill>
          <a:blip r:embed="rId9">
            <a:alphaModFix/>
            <a:extLst>
              <a:ext uri="{28A0092B-C50C-407E-A947-70E740481C1C}">
                <a14:useLocalDpi xmlns:a14="http://schemas.microsoft.com/office/drawing/2010/main" val="0"/>
              </a:ext>
            </a:extLst>
          </a:blip>
          <a:stretch>
            <a:fillRect/>
          </a:stretch>
        </p:blipFill>
        <p:spPr>
          <a:xfrm>
            <a:off x="15540983" y="21976491"/>
            <a:ext cx="3435984" cy="1717993"/>
          </a:xfrm>
          <a:prstGeom prst="rect">
            <a:avLst/>
          </a:prstGeom>
        </p:spPr>
      </p:pic>
      <p:sp>
        <p:nvSpPr>
          <p:cNvPr id="33" name="テキスト ボックス 32">
            <a:extLst>
              <a:ext uri="{FF2B5EF4-FFF2-40B4-BE49-F238E27FC236}">
                <a16:creationId xmlns:a16="http://schemas.microsoft.com/office/drawing/2014/main" id="{7051F9CE-3B74-B6B7-C9A5-1EDE31A8C640}"/>
              </a:ext>
            </a:extLst>
          </p:cNvPr>
          <p:cNvSpPr txBox="1"/>
          <p:nvPr/>
        </p:nvSpPr>
        <p:spPr>
          <a:xfrm>
            <a:off x="20453276" y="23686027"/>
            <a:ext cx="2360240" cy="584775"/>
          </a:xfrm>
          <a:prstGeom prst="rect">
            <a:avLst/>
          </a:prstGeom>
          <a:noFill/>
        </p:spPr>
        <p:txBody>
          <a:bodyPr wrap="square" rtlCol="0">
            <a:spAutoFit/>
          </a:bodyPr>
          <a:lstStyle/>
          <a:p>
            <a:r>
              <a:rPr lang="ja-JP" altLang="en-US" sz="3200" dirty="0"/>
              <a:t>透明度</a:t>
            </a:r>
            <a:r>
              <a:rPr lang="en-US" altLang="ja-JP" sz="3200" dirty="0"/>
              <a:t>30%</a:t>
            </a:r>
            <a:endParaRPr kumimoji="1" lang="ja-JP" altLang="en-US" sz="3200" dirty="0"/>
          </a:p>
        </p:txBody>
      </p:sp>
      <p:sp>
        <p:nvSpPr>
          <p:cNvPr id="34" name="テキスト ボックス 33">
            <a:extLst>
              <a:ext uri="{FF2B5EF4-FFF2-40B4-BE49-F238E27FC236}">
                <a16:creationId xmlns:a16="http://schemas.microsoft.com/office/drawing/2014/main" id="{7EF56301-EAC3-3D87-E6A3-2154911D32F0}"/>
              </a:ext>
            </a:extLst>
          </p:cNvPr>
          <p:cNvSpPr txBox="1"/>
          <p:nvPr/>
        </p:nvSpPr>
        <p:spPr>
          <a:xfrm>
            <a:off x="15409352" y="23757812"/>
            <a:ext cx="2194832" cy="584775"/>
          </a:xfrm>
          <a:prstGeom prst="rect">
            <a:avLst/>
          </a:prstGeom>
          <a:noFill/>
        </p:spPr>
        <p:txBody>
          <a:bodyPr wrap="none" rtlCol="0">
            <a:spAutoFit/>
          </a:bodyPr>
          <a:lstStyle/>
          <a:p>
            <a:r>
              <a:rPr lang="ja-JP" altLang="en-US" sz="3200" dirty="0">
                <a:solidFill>
                  <a:schemeClr val="bg1">
                    <a:lumMod val="50000"/>
                  </a:schemeClr>
                </a:solidFill>
              </a:rPr>
              <a:t>透明度</a:t>
            </a:r>
            <a:r>
              <a:rPr lang="en-US" altLang="ja-JP" sz="3200" dirty="0">
                <a:solidFill>
                  <a:schemeClr val="bg1">
                    <a:lumMod val="50000"/>
                  </a:schemeClr>
                </a:solidFill>
              </a:rPr>
              <a:t>70%</a:t>
            </a:r>
            <a:endParaRPr kumimoji="1" lang="ja-JP" altLang="en-US" sz="3200" dirty="0">
              <a:solidFill>
                <a:schemeClr val="bg1">
                  <a:lumMod val="50000"/>
                </a:schemeClr>
              </a:solidFill>
            </a:endParaRPr>
          </a:p>
        </p:txBody>
      </p:sp>
      <p:pic>
        <p:nvPicPr>
          <p:cNvPr id="39" name="図 38" descr="天井, 屋内, テーブル, 建物 が含まれている画像&#10;&#10;自動的に生成された説明">
            <a:extLst>
              <a:ext uri="{FF2B5EF4-FFF2-40B4-BE49-F238E27FC236}">
                <a16:creationId xmlns:a16="http://schemas.microsoft.com/office/drawing/2014/main" id="{0955029E-38CD-8649-5C99-0CD4413D7202}"/>
              </a:ext>
            </a:extLst>
          </p:cNvPr>
          <p:cNvPicPr>
            <a:picLocks noChangeAspect="1"/>
          </p:cNvPicPr>
          <p:nvPr/>
        </p:nvPicPr>
        <p:blipFill rotWithShape="1">
          <a:blip r:embed="rId8">
            <a:alphaModFix amt="70000"/>
            <a:extLst>
              <a:ext uri="{28A0092B-C50C-407E-A947-70E740481C1C}">
                <a14:useLocalDpi xmlns:a14="http://schemas.microsoft.com/office/drawing/2010/main" val="0"/>
              </a:ext>
            </a:extLst>
          </a:blip>
          <a:srcRect t="7407"/>
          <a:stretch/>
        </p:blipFill>
        <p:spPr>
          <a:xfrm>
            <a:off x="17369970" y="24241270"/>
            <a:ext cx="3435986" cy="1717995"/>
          </a:xfrm>
          <a:prstGeom prst="rect">
            <a:avLst/>
          </a:prstGeom>
        </p:spPr>
      </p:pic>
      <p:sp>
        <p:nvSpPr>
          <p:cNvPr id="50" name="テキスト ボックス 49">
            <a:extLst>
              <a:ext uri="{FF2B5EF4-FFF2-40B4-BE49-F238E27FC236}">
                <a16:creationId xmlns:a16="http://schemas.microsoft.com/office/drawing/2014/main" id="{22443DE9-3ACE-B12F-44E0-6B3B17A94BC8}"/>
              </a:ext>
            </a:extLst>
          </p:cNvPr>
          <p:cNvSpPr txBox="1"/>
          <p:nvPr/>
        </p:nvSpPr>
        <p:spPr>
          <a:xfrm>
            <a:off x="15512453" y="7785034"/>
            <a:ext cx="14776028" cy="3416320"/>
          </a:xfrm>
          <a:prstGeom prst="rect">
            <a:avLst/>
          </a:prstGeom>
          <a:noFill/>
        </p:spPr>
        <p:txBody>
          <a:bodyPr wrap="square" rtlCol="0">
            <a:spAutoFit/>
          </a:bodyPr>
          <a:lstStyle/>
          <a:p>
            <a:r>
              <a:rPr lang="ja-JP" altLang="en-US" sz="3600" dirty="0"/>
              <a:t>遠隔の２箇所の実空間に没入することを考えた場合，両空間を提示する手法に依存して体験者の得る感覚は異なると予想される．</a:t>
            </a:r>
            <a:r>
              <a:rPr lang="ja-JP" altLang="en-US" sz="3600" b="1" dirty="0"/>
              <a:t>本研究の目的は，</a:t>
            </a:r>
            <a:r>
              <a:rPr lang="ja-JP" altLang="en-US" sz="3600" b="1" dirty="0">
                <a:cs typeface="Times New Roman" panose="02020603050405020304" pitchFamily="18" charset="0"/>
              </a:rPr>
              <a:t>体験者が２つの実空間にほぼ同時に没入体験する場合の特性の解明である．</a:t>
            </a:r>
            <a:r>
              <a:rPr lang="ja-JP" altLang="en-US" sz="3600" dirty="0">
                <a:cs typeface="Times New Roman" panose="02020603050405020304" pitchFamily="18" charset="0"/>
              </a:rPr>
              <a:t>このために，２台のテレプレゼンスロボットを用意するとともに，臨場感の向上と映像酔い抑制のために歩行感覚フィードバック装置を構築した．</a:t>
            </a:r>
            <a:endParaRPr lang="en-US" altLang="ja-JP" sz="3600" dirty="0">
              <a:cs typeface="Times New Roman" panose="02020603050405020304" pitchFamily="18" charset="0"/>
            </a:endParaRPr>
          </a:p>
        </p:txBody>
      </p:sp>
      <p:pic>
        <p:nvPicPr>
          <p:cNvPr id="52" name="グラフィックス 51" descr="男性 枠線">
            <a:extLst>
              <a:ext uri="{FF2B5EF4-FFF2-40B4-BE49-F238E27FC236}">
                <a16:creationId xmlns:a16="http://schemas.microsoft.com/office/drawing/2014/main" id="{204DA367-BDDF-E9E4-83B1-0042FCE2C11A}"/>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8632224" y="15527137"/>
            <a:ext cx="1502832" cy="1048219"/>
          </a:xfrm>
          <a:prstGeom prst="rect">
            <a:avLst/>
          </a:prstGeom>
        </p:spPr>
      </p:pic>
      <p:sp>
        <p:nvSpPr>
          <p:cNvPr id="53" name="テキスト ボックス 52">
            <a:extLst>
              <a:ext uri="{FF2B5EF4-FFF2-40B4-BE49-F238E27FC236}">
                <a16:creationId xmlns:a16="http://schemas.microsoft.com/office/drawing/2014/main" id="{EE9066FC-334F-227F-E67C-BE140782B076}"/>
              </a:ext>
            </a:extLst>
          </p:cNvPr>
          <p:cNvSpPr txBox="1"/>
          <p:nvPr/>
        </p:nvSpPr>
        <p:spPr>
          <a:xfrm>
            <a:off x="17882740" y="16075913"/>
            <a:ext cx="1307353" cy="523220"/>
          </a:xfrm>
          <a:prstGeom prst="rect">
            <a:avLst/>
          </a:prstGeom>
          <a:noFill/>
        </p:spPr>
        <p:txBody>
          <a:bodyPr wrap="square" rtlCol="0">
            <a:spAutoFit/>
          </a:bodyPr>
          <a:lstStyle/>
          <a:p>
            <a:r>
              <a:rPr kumimoji="1" lang="ja-JP" altLang="en-US" sz="2800" b="1" dirty="0">
                <a:latin typeface="Meiryo UI" panose="020B0604030504040204" pitchFamily="50" charset="-128"/>
                <a:ea typeface="Meiryo UI" panose="020B0604030504040204" pitchFamily="50" charset="-128"/>
              </a:rPr>
              <a:t>体験者</a:t>
            </a:r>
          </a:p>
        </p:txBody>
      </p:sp>
      <p:sp>
        <p:nvSpPr>
          <p:cNvPr id="54" name="四角形: 角を丸くする 53">
            <a:extLst>
              <a:ext uri="{FF2B5EF4-FFF2-40B4-BE49-F238E27FC236}">
                <a16:creationId xmlns:a16="http://schemas.microsoft.com/office/drawing/2014/main" id="{982CBA0A-90CF-6EE3-ACAA-E5AACE7DC90E}"/>
              </a:ext>
            </a:extLst>
          </p:cNvPr>
          <p:cNvSpPr/>
          <p:nvPr/>
        </p:nvSpPr>
        <p:spPr>
          <a:xfrm>
            <a:off x="17913064" y="14654889"/>
            <a:ext cx="2472410" cy="1912556"/>
          </a:xfrm>
          <a:prstGeom prst="roundRect">
            <a:avLst>
              <a:gd name="adj" fmla="val 7655"/>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ja-JP" altLang="en-US" sz="2800" b="1" dirty="0">
                <a:solidFill>
                  <a:schemeClr val="tx1"/>
                </a:solidFill>
                <a:latin typeface="+mj-ea"/>
                <a:ea typeface="+mj-ea"/>
              </a:rPr>
              <a:t>ローカル空間</a:t>
            </a:r>
            <a:endParaRPr kumimoji="1" lang="ja-JP" altLang="en-US" sz="2800" b="1" dirty="0">
              <a:solidFill>
                <a:schemeClr val="tx1"/>
              </a:solidFill>
              <a:latin typeface="+mj-ea"/>
              <a:ea typeface="+mj-ea"/>
            </a:endParaRPr>
          </a:p>
        </p:txBody>
      </p:sp>
      <p:grpSp>
        <p:nvGrpSpPr>
          <p:cNvPr id="56" name="グループ化 55">
            <a:extLst>
              <a:ext uri="{FF2B5EF4-FFF2-40B4-BE49-F238E27FC236}">
                <a16:creationId xmlns:a16="http://schemas.microsoft.com/office/drawing/2014/main" id="{C11356D2-A1CF-300F-A241-0FEBBE2162D2}"/>
              </a:ext>
            </a:extLst>
          </p:cNvPr>
          <p:cNvGrpSpPr/>
          <p:nvPr/>
        </p:nvGrpSpPr>
        <p:grpSpPr>
          <a:xfrm>
            <a:off x="18977926" y="15267210"/>
            <a:ext cx="885430" cy="374611"/>
            <a:chOff x="834173" y="134713"/>
            <a:chExt cx="1244721" cy="374611"/>
          </a:xfrm>
          <a:solidFill>
            <a:schemeClr val="bg1"/>
          </a:solidFill>
        </p:grpSpPr>
        <p:sp>
          <p:nvSpPr>
            <p:cNvPr id="75" name="テキスト ボックス 74">
              <a:extLst>
                <a:ext uri="{FF2B5EF4-FFF2-40B4-BE49-F238E27FC236}">
                  <a16:creationId xmlns:a16="http://schemas.microsoft.com/office/drawing/2014/main" id="{B49B5FFA-CC5B-4781-836B-0BEAE9D9B612}"/>
                </a:ext>
              </a:extLst>
            </p:cNvPr>
            <p:cNvSpPr txBox="1"/>
            <p:nvPr/>
          </p:nvSpPr>
          <p:spPr>
            <a:xfrm>
              <a:off x="890638" y="134713"/>
              <a:ext cx="1188256" cy="369332"/>
            </a:xfrm>
            <a:prstGeom prst="rect">
              <a:avLst/>
            </a:prstGeom>
            <a:grpFill/>
          </p:spPr>
          <p:txBody>
            <a:bodyPr wrap="square" rtlCol="0">
              <a:spAutoFit/>
            </a:bodyPr>
            <a:lstStyle/>
            <a:p>
              <a:r>
                <a:rPr kumimoji="1" lang="en-US" altLang="ja-JP" b="1" dirty="0"/>
                <a:t>HMD</a:t>
              </a:r>
              <a:endParaRPr kumimoji="1" lang="ja-JP" altLang="en-US" b="1" dirty="0"/>
            </a:p>
          </p:txBody>
        </p:sp>
        <p:cxnSp>
          <p:nvCxnSpPr>
            <p:cNvPr id="76" name="直線コネクタ 75">
              <a:extLst>
                <a:ext uri="{FF2B5EF4-FFF2-40B4-BE49-F238E27FC236}">
                  <a16:creationId xmlns:a16="http://schemas.microsoft.com/office/drawing/2014/main" id="{F6F4517D-1AD4-580E-91A6-07A933361CEB}"/>
                </a:ext>
              </a:extLst>
            </p:cNvPr>
            <p:cNvCxnSpPr/>
            <p:nvPr/>
          </p:nvCxnSpPr>
          <p:spPr>
            <a:xfrm>
              <a:off x="834173" y="177553"/>
              <a:ext cx="1110037"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AC6C73EA-36BD-9AAA-2C74-DE5A0D857655}"/>
                </a:ext>
              </a:extLst>
            </p:cNvPr>
            <p:cNvCxnSpPr>
              <a:cxnSpLocks/>
            </p:cNvCxnSpPr>
            <p:nvPr/>
          </p:nvCxnSpPr>
          <p:spPr>
            <a:xfrm>
              <a:off x="842722" y="177553"/>
              <a:ext cx="0" cy="319597"/>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3091A861-33A3-F243-C836-31C6CE2A1018}"/>
                </a:ext>
              </a:extLst>
            </p:cNvPr>
            <p:cNvCxnSpPr>
              <a:cxnSpLocks/>
            </p:cNvCxnSpPr>
            <p:nvPr/>
          </p:nvCxnSpPr>
          <p:spPr>
            <a:xfrm>
              <a:off x="1925469" y="177552"/>
              <a:ext cx="0" cy="319597"/>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3B11085E-7AE6-08C8-6D5B-1CA4FFD91B72}"/>
                </a:ext>
              </a:extLst>
            </p:cNvPr>
            <p:cNvCxnSpPr>
              <a:cxnSpLocks/>
            </p:cNvCxnSpPr>
            <p:nvPr/>
          </p:nvCxnSpPr>
          <p:spPr>
            <a:xfrm>
              <a:off x="1476210" y="497149"/>
              <a:ext cx="46800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A1EEEA72-169D-8CAC-5D65-F2F966C0B73F}"/>
                </a:ext>
              </a:extLst>
            </p:cNvPr>
            <p:cNvCxnSpPr>
              <a:cxnSpLocks/>
            </p:cNvCxnSpPr>
            <p:nvPr/>
          </p:nvCxnSpPr>
          <p:spPr>
            <a:xfrm>
              <a:off x="834173" y="497149"/>
              <a:ext cx="46800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B86EDE60-ACEF-97D1-6A34-B44613E792C0}"/>
                </a:ext>
              </a:extLst>
            </p:cNvPr>
            <p:cNvCxnSpPr>
              <a:cxnSpLocks/>
            </p:cNvCxnSpPr>
            <p:nvPr/>
          </p:nvCxnSpPr>
          <p:spPr>
            <a:xfrm>
              <a:off x="1378621" y="429083"/>
              <a:ext cx="109509" cy="80241"/>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25B57CCC-0BA5-3ECC-5783-CA012CF252C4}"/>
                </a:ext>
              </a:extLst>
            </p:cNvPr>
            <p:cNvCxnSpPr>
              <a:cxnSpLocks/>
            </p:cNvCxnSpPr>
            <p:nvPr/>
          </p:nvCxnSpPr>
          <p:spPr>
            <a:xfrm flipV="1">
              <a:off x="1291762" y="430400"/>
              <a:ext cx="108000" cy="7200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7" name="四角形: 角を丸くする 56">
            <a:extLst>
              <a:ext uri="{FF2B5EF4-FFF2-40B4-BE49-F238E27FC236}">
                <a16:creationId xmlns:a16="http://schemas.microsoft.com/office/drawing/2014/main" id="{C80C4B4C-CEE8-FE82-611F-7C33A517536A}"/>
              </a:ext>
            </a:extLst>
          </p:cNvPr>
          <p:cNvSpPr/>
          <p:nvPr/>
        </p:nvSpPr>
        <p:spPr>
          <a:xfrm>
            <a:off x="24955355" y="14130666"/>
            <a:ext cx="2465107" cy="1099437"/>
          </a:xfrm>
          <a:prstGeom prst="roundRect">
            <a:avLst>
              <a:gd name="adj" fmla="val 17712"/>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sz="2400" b="1" dirty="0">
              <a:solidFill>
                <a:schemeClr val="tx1"/>
              </a:solidFill>
              <a:latin typeface="Meiryo UI" panose="020B0604030504040204" pitchFamily="50" charset="-128"/>
              <a:ea typeface="Meiryo UI" panose="020B0604030504040204" pitchFamily="50" charset="-128"/>
            </a:endParaRPr>
          </a:p>
        </p:txBody>
      </p:sp>
      <mc:AlternateContent xmlns:mc="http://schemas.openxmlformats.org/markup-compatibility/2006">
        <mc:Choice xmlns:a14="http://schemas.microsoft.com/office/drawing/2010/main" Requires="a14">
          <p:sp>
            <p:nvSpPr>
              <p:cNvPr id="58" name="テキスト ボックス 57">
                <a:extLst>
                  <a:ext uri="{FF2B5EF4-FFF2-40B4-BE49-F238E27FC236}">
                    <a16:creationId xmlns:a16="http://schemas.microsoft.com/office/drawing/2014/main" id="{015DAAF6-4409-7F16-7E49-41C7AF9A4D2A}"/>
                  </a:ext>
                </a:extLst>
              </p:cNvPr>
              <p:cNvSpPr txBox="1"/>
              <p:nvPr/>
            </p:nvSpPr>
            <p:spPr>
              <a:xfrm>
                <a:off x="25121415" y="14159148"/>
                <a:ext cx="2320644" cy="523220"/>
              </a:xfrm>
              <a:prstGeom prst="rect">
                <a:avLst/>
              </a:prstGeom>
              <a:noFill/>
            </p:spPr>
            <p:txBody>
              <a:bodyPr wrap="square" rtlCol="0">
                <a:spAutoFit/>
              </a:bodyPr>
              <a:lstStyle/>
              <a:p>
                <a:r>
                  <a:rPr kumimoji="1" lang="ja-JP" altLang="en-US" sz="2800" b="1" dirty="0">
                    <a:latin typeface="+mn-ea"/>
                  </a:rPr>
                  <a:t>遠隔空間</a:t>
                </a:r>
                <a:r>
                  <a:rPr kumimoji="1" lang="en-US" altLang="ja-JP" sz="2800" b="1" dirty="0">
                    <a:latin typeface="Meiryo UI" panose="020B0604030504040204" pitchFamily="50" charset="-128"/>
                    <a:ea typeface="Meiryo UI" panose="020B0604030504040204" pitchFamily="50" charset="-128"/>
                  </a:rPr>
                  <a:t> </a:t>
                </a:r>
                <a14:m>
                  <m:oMath xmlns:m="http://schemas.openxmlformats.org/officeDocument/2006/math">
                    <m:r>
                      <a:rPr kumimoji="1" lang="en-US" altLang="ja-JP" sz="2800" b="1" i="1">
                        <a:latin typeface="Cambria Math" panose="02040503050406030204" pitchFamily="18" charset="0"/>
                      </a:rPr>
                      <m:t>𝜶</m:t>
                    </m:r>
                  </m:oMath>
                </a14:m>
                <a:endParaRPr kumimoji="1" lang="ja-JP" altLang="en-US" sz="2800" b="1" dirty="0">
                  <a:latin typeface="Meiryo UI" panose="020B0604030504040204" pitchFamily="50" charset="-128"/>
                  <a:ea typeface="Meiryo UI" panose="020B0604030504040204" pitchFamily="50" charset="-128"/>
                </a:endParaRPr>
              </a:p>
            </p:txBody>
          </p:sp>
        </mc:Choice>
        <mc:Fallback>
          <p:sp>
            <p:nvSpPr>
              <p:cNvPr id="58" name="テキスト ボックス 57">
                <a:extLst>
                  <a:ext uri="{FF2B5EF4-FFF2-40B4-BE49-F238E27FC236}">
                    <a16:creationId xmlns:a16="http://schemas.microsoft.com/office/drawing/2014/main" id="{015DAAF6-4409-7F16-7E49-41C7AF9A4D2A}"/>
                  </a:ext>
                </a:extLst>
              </p:cNvPr>
              <p:cNvSpPr txBox="1">
                <a:spLocks noRot="1" noChangeAspect="1" noMove="1" noResize="1" noEditPoints="1" noAdjustHandles="1" noChangeArrowheads="1" noChangeShapeType="1" noTextEdit="1"/>
              </p:cNvSpPr>
              <p:nvPr/>
            </p:nvSpPr>
            <p:spPr>
              <a:xfrm>
                <a:off x="25121415" y="14159148"/>
                <a:ext cx="2320644" cy="523220"/>
              </a:xfrm>
              <a:prstGeom prst="rect">
                <a:avLst/>
              </a:prstGeom>
              <a:blipFill>
                <a:blip r:embed="rId12"/>
                <a:stretch>
                  <a:fillRect l="-5512" t="-9302" b="-34884"/>
                </a:stretch>
              </a:blipFill>
            </p:spPr>
            <p:txBody>
              <a:bodyPr/>
              <a:lstStyle/>
              <a:p>
                <a:r>
                  <a:rPr lang="ja-JP" altLang="en-US">
                    <a:noFill/>
                  </a:rPr>
                  <a:t> </a:t>
                </a:r>
              </a:p>
            </p:txBody>
          </p:sp>
        </mc:Fallback>
      </mc:AlternateContent>
      <p:pic>
        <p:nvPicPr>
          <p:cNvPr id="59" name="グラフィックス 58" descr="落葉樹 単色塗りつぶし">
            <a:extLst>
              <a:ext uri="{FF2B5EF4-FFF2-40B4-BE49-F238E27FC236}">
                <a16:creationId xmlns:a16="http://schemas.microsoft.com/office/drawing/2014/main" id="{C5911370-971B-7907-9F61-6DF836AF4E38}"/>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6467021" y="15885002"/>
            <a:ext cx="667488" cy="667488"/>
          </a:xfrm>
          <a:prstGeom prst="rect">
            <a:avLst/>
          </a:prstGeom>
        </p:spPr>
      </p:pic>
      <p:sp>
        <p:nvSpPr>
          <p:cNvPr id="60" name="四角形: 角を丸くする 59">
            <a:extLst>
              <a:ext uri="{FF2B5EF4-FFF2-40B4-BE49-F238E27FC236}">
                <a16:creationId xmlns:a16="http://schemas.microsoft.com/office/drawing/2014/main" id="{82F37604-98E2-4F33-EABE-78EF11623A45}"/>
              </a:ext>
            </a:extLst>
          </p:cNvPr>
          <p:cNvSpPr/>
          <p:nvPr/>
        </p:nvSpPr>
        <p:spPr>
          <a:xfrm>
            <a:off x="20919092" y="14877423"/>
            <a:ext cx="3353798" cy="1554956"/>
          </a:xfrm>
          <a:prstGeom prst="roundRect">
            <a:avLst>
              <a:gd name="adj" fmla="val 17712"/>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sz="2400" b="1" dirty="0">
              <a:solidFill>
                <a:schemeClr val="tx1"/>
              </a:solidFill>
              <a:latin typeface="Meiryo UI" panose="020B0604030504040204" pitchFamily="50" charset="-128"/>
              <a:ea typeface="Meiryo UI" panose="020B0604030504040204" pitchFamily="50" charset="-128"/>
            </a:endParaRPr>
          </a:p>
        </p:txBody>
      </p:sp>
      <p:sp>
        <p:nvSpPr>
          <p:cNvPr id="61" name="四角形: 角を丸くする 60">
            <a:extLst>
              <a:ext uri="{FF2B5EF4-FFF2-40B4-BE49-F238E27FC236}">
                <a16:creationId xmlns:a16="http://schemas.microsoft.com/office/drawing/2014/main" id="{9037CC13-2272-8029-A94E-1C50C13B3A17}"/>
              </a:ext>
            </a:extLst>
          </p:cNvPr>
          <p:cNvSpPr/>
          <p:nvPr/>
        </p:nvSpPr>
        <p:spPr>
          <a:xfrm>
            <a:off x="24994152" y="15416584"/>
            <a:ext cx="2447907" cy="1136898"/>
          </a:xfrm>
          <a:prstGeom prst="roundRect">
            <a:avLst>
              <a:gd name="adj" fmla="val 11474"/>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b="1" dirty="0">
              <a:solidFill>
                <a:schemeClr val="tx1"/>
              </a:solidFill>
              <a:latin typeface="Meiryo UI" panose="020B0604030504040204" pitchFamily="50" charset="-128"/>
              <a:ea typeface="Meiryo UI" panose="020B0604030504040204" pitchFamily="50" charset="-128"/>
            </a:endParaRPr>
          </a:p>
        </p:txBody>
      </p:sp>
      <mc:AlternateContent xmlns:mc="http://schemas.openxmlformats.org/markup-compatibility/2006">
        <mc:Choice xmlns:a14="http://schemas.microsoft.com/office/drawing/2010/main" Requires="a14">
          <p:sp>
            <p:nvSpPr>
              <p:cNvPr id="62" name="テキスト ボックス 61">
                <a:extLst>
                  <a:ext uri="{FF2B5EF4-FFF2-40B4-BE49-F238E27FC236}">
                    <a16:creationId xmlns:a16="http://schemas.microsoft.com/office/drawing/2014/main" id="{D76FDB0E-9E06-28C9-357D-97D68153A66B}"/>
                  </a:ext>
                </a:extLst>
              </p:cNvPr>
              <p:cNvSpPr txBox="1"/>
              <p:nvPr/>
            </p:nvSpPr>
            <p:spPr>
              <a:xfrm>
                <a:off x="25029714" y="15436197"/>
                <a:ext cx="2000573" cy="523220"/>
              </a:xfrm>
              <a:prstGeom prst="rect">
                <a:avLst/>
              </a:prstGeom>
              <a:noFill/>
            </p:spPr>
            <p:txBody>
              <a:bodyPr wrap="square">
                <a:spAutoFit/>
              </a:bodyPr>
              <a:lstStyle/>
              <a:p>
                <a:pPr algn="ctr"/>
                <a:r>
                  <a:rPr lang="ja-JP" altLang="en-US" sz="2800" b="1" dirty="0">
                    <a:latin typeface="Meiryo UI" panose="020B0604030504040204" pitchFamily="50" charset="-128"/>
                    <a:ea typeface="Meiryo UI" panose="020B0604030504040204" pitchFamily="50" charset="-128"/>
                  </a:rPr>
                  <a:t>遠隔空間</a:t>
                </a:r>
                <a:r>
                  <a:rPr kumimoji="1" lang="en-US" altLang="ja-JP" sz="2800" b="1" dirty="0">
                    <a:latin typeface="Meiryo UI" panose="020B0604030504040204" pitchFamily="50" charset="-128"/>
                    <a:ea typeface="Meiryo UI" panose="020B0604030504040204" pitchFamily="50" charset="-128"/>
                  </a:rPr>
                  <a:t> </a:t>
                </a:r>
                <a14:m>
                  <m:oMath xmlns:m="http://schemas.openxmlformats.org/officeDocument/2006/math">
                    <m:r>
                      <a:rPr kumimoji="1" lang="en-US" altLang="ja-JP" sz="2800" b="1" i="1">
                        <a:latin typeface="Cambria Math" panose="02040503050406030204" pitchFamily="18" charset="0"/>
                      </a:rPr>
                      <m:t>𝜷</m:t>
                    </m:r>
                  </m:oMath>
                </a14:m>
                <a:endParaRPr kumimoji="1" lang="ja-JP" altLang="en-US" sz="2800" b="1" dirty="0">
                  <a:latin typeface="Meiryo UI" panose="020B0604030504040204" pitchFamily="50" charset="-128"/>
                  <a:ea typeface="Meiryo UI" panose="020B0604030504040204" pitchFamily="50" charset="-128"/>
                </a:endParaRPr>
              </a:p>
            </p:txBody>
          </p:sp>
        </mc:Choice>
        <mc:Fallback>
          <p:sp>
            <p:nvSpPr>
              <p:cNvPr id="62" name="テキスト ボックス 61">
                <a:extLst>
                  <a:ext uri="{FF2B5EF4-FFF2-40B4-BE49-F238E27FC236}">
                    <a16:creationId xmlns:a16="http://schemas.microsoft.com/office/drawing/2014/main" id="{D76FDB0E-9E06-28C9-357D-97D68153A66B}"/>
                  </a:ext>
                </a:extLst>
              </p:cNvPr>
              <p:cNvSpPr txBox="1">
                <a:spLocks noRot="1" noChangeAspect="1" noMove="1" noResize="1" noEditPoints="1" noAdjustHandles="1" noChangeArrowheads="1" noChangeShapeType="1" noTextEdit="1"/>
              </p:cNvSpPr>
              <p:nvPr/>
            </p:nvSpPr>
            <p:spPr>
              <a:xfrm>
                <a:off x="25029714" y="15436197"/>
                <a:ext cx="2000573" cy="523220"/>
              </a:xfrm>
              <a:prstGeom prst="rect">
                <a:avLst/>
              </a:prstGeom>
              <a:blipFill>
                <a:blip r:embed="rId15"/>
                <a:stretch>
                  <a:fillRect l="-5793" t="-12791" b="-30233"/>
                </a:stretch>
              </a:blipFill>
            </p:spPr>
            <p:txBody>
              <a:bodyPr/>
              <a:lstStyle/>
              <a:p>
                <a:r>
                  <a:rPr lang="ja-JP" altLang="en-US">
                    <a:noFill/>
                  </a:rPr>
                  <a:t> </a:t>
                </a:r>
              </a:p>
            </p:txBody>
          </p:sp>
        </mc:Fallback>
      </mc:AlternateContent>
      <p:pic>
        <p:nvPicPr>
          <p:cNvPr id="63" name="グラフィックス 62" descr="都市 単色塗りつぶし">
            <a:extLst>
              <a:ext uri="{FF2B5EF4-FFF2-40B4-BE49-F238E27FC236}">
                <a16:creationId xmlns:a16="http://schemas.microsoft.com/office/drawing/2014/main" id="{81B5DF87-1CBB-CE2C-B899-65DF6F3ACB81}"/>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25189686" y="14631671"/>
            <a:ext cx="582504" cy="705858"/>
          </a:xfrm>
          <a:prstGeom prst="rect">
            <a:avLst/>
          </a:prstGeom>
        </p:spPr>
      </p:pic>
      <p:sp>
        <p:nvSpPr>
          <p:cNvPr id="64" name="四角形: 角を丸くする 63">
            <a:extLst>
              <a:ext uri="{FF2B5EF4-FFF2-40B4-BE49-F238E27FC236}">
                <a16:creationId xmlns:a16="http://schemas.microsoft.com/office/drawing/2014/main" id="{B4AC5C7C-685A-9C1F-75BA-51329B35D3E0}"/>
              </a:ext>
            </a:extLst>
          </p:cNvPr>
          <p:cNvSpPr/>
          <p:nvPr/>
        </p:nvSpPr>
        <p:spPr>
          <a:xfrm>
            <a:off x="20823285" y="14700720"/>
            <a:ext cx="3353798" cy="1650508"/>
          </a:xfrm>
          <a:prstGeom prst="roundRect">
            <a:avLst>
              <a:gd name="adj" fmla="val 11474"/>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b="1" dirty="0">
              <a:solidFill>
                <a:schemeClr val="tx1"/>
              </a:solidFill>
              <a:latin typeface="Meiryo UI" panose="020B0604030504040204" pitchFamily="50" charset="-128"/>
              <a:ea typeface="Meiryo UI" panose="020B0604030504040204" pitchFamily="50" charset="-128"/>
            </a:endParaRPr>
          </a:p>
        </p:txBody>
      </p:sp>
      <p:sp>
        <p:nvSpPr>
          <p:cNvPr id="65" name="四角形: 角を丸くする 64">
            <a:extLst>
              <a:ext uri="{FF2B5EF4-FFF2-40B4-BE49-F238E27FC236}">
                <a16:creationId xmlns:a16="http://schemas.microsoft.com/office/drawing/2014/main" id="{19192A52-6EDD-1DE3-DFBA-BCDDE9A0A24F}"/>
              </a:ext>
            </a:extLst>
          </p:cNvPr>
          <p:cNvSpPr/>
          <p:nvPr/>
        </p:nvSpPr>
        <p:spPr>
          <a:xfrm>
            <a:off x="20696576" y="14185139"/>
            <a:ext cx="3758479" cy="2361672"/>
          </a:xfrm>
          <a:prstGeom prst="roundRect">
            <a:avLst>
              <a:gd name="adj" fmla="val 13512"/>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2800" b="1" dirty="0">
                <a:solidFill>
                  <a:schemeClr val="tx1"/>
                </a:solidFill>
                <a:latin typeface="Meiryo UI" panose="020B0604030504040204" pitchFamily="50" charset="-128"/>
                <a:ea typeface="Meiryo UI" panose="020B0604030504040204" pitchFamily="50" charset="-128"/>
              </a:rPr>
              <a:t>サイバー空間</a:t>
            </a:r>
          </a:p>
        </p:txBody>
      </p:sp>
      <p:pic>
        <p:nvPicPr>
          <p:cNvPr id="66" name="グラフィックス 65" descr="落葉樹 単色塗りつぶし">
            <a:extLst>
              <a:ext uri="{FF2B5EF4-FFF2-40B4-BE49-F238E27FC236}">
                <a16:creationId xmlns:a16="http://schemas.microsoft.com/office/drawing/2014/main" id="{4D06485C-8F59-887B-5291-C21EA0F36327}"/>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23029260" y="15606043"/>
            <a:ext cx="796397" cy="796397"/>
          </a:xfrm>
          <a:prstGeom prst="rect">
            <a:avLst/>
          </a:prstGeom>
        </p:spPr>
      </p:pic>
      <p:pic>
        <p:nvPicPr>
          <p:cNvPr id="67" name="グラフィックス 66" descr="男性 枠線">
            <a:extLst>
              <a:ext uri="{FF2B5EF4-FFF2-40B4-BE49-F238E27FC236}">
                <a16:creationId xmlns:a16="http://schemas.microsoft.com/office/drawing/2014/main" id="{A1AC21A1-D89E-C0D2-204F-1C45D7C0173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1776717" y="15310444"/>
            <a:ext cx="1502832" cy="1055754"/>
          </a:xfrm>
          <a:prstGeom prst="rect">
            <a:avLst/>
          </a:prstGeom>
        </p:spPr>
      </p:pic>
      <p:sp>
        <p:nvSpPr>
          <p:cNvPr id="68" name="テキスト ボックス 67">
            <a:extLst>
              <a:ext uri="{FF2B5EF4-FFF2-40B4-BE49-F238E27FC236}">
                <a16:creationId xmlns:a16="http://schemas.microsoft.com/office/drawing/2014/main" id="{626199C1-A354-48FC-4B23-F63FE80A7176}"/>
              </a:ext>
            </a:extLst>
          </p:cNvPr>
          <p:cNvSpPr txBox="1"/>
          <p:nvPr/>
        </p:nvSpPr>
        <p:spPr>
          <a:xfrm>
            <a:off x="21937939" y="14982291"/>
            <a:ext cx="1736333" cy="523220"/>
          </a:xfrm>
          <a:prstGeom prst="rect">
            <a:avLst/>
          </a:prstGeom>
          <a:noFill/>
        </p:spPr>
        <p:txBody>
          <a:bodyPr wrap="square" rtlCol="0">
            <a:spAutoFit/>
          </a:bodyPr>
          <a:lstStyle/>
          <a:p>
            <a:r>
              <a:rPr lang="ja-JP" altLang="en-US" sz="2800" b="1" dirty="0"/>
              <a:t>アバター</a:t>
            </a:r>
            <a:endParaRPr kumimoji="1" lang="ja-JP" altLang="en-US" sz="2800" b="1" dirty="0"/>
          </a:p>
        </p:txBody>
      </p:sp>
      <p:pic>
        <p:nvPicPr>
          <p:cNvPr id="69" name="グラフィックス 68" descr="都市 単色塗りつぶし">
            <a:extLst>
              <a:ext uri="{FF2B5EF4-FFF2-40B4-BE49-F238E27FC236}">
                <a16:creationId xmlns:a16="http://schemas.microsoft.com/office/drawing/2014/main" id="{996194C2-CF4E-9585-94AF-45FC2DD8E816}"/>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1186781" y="15498941"/>
            <a:ext cx="914400" cy="1108039"/>
          </a:xfrm>
          <a:prstGeom prst="rect">
            <a:avLst/>
          </a:prstGeom>
        </p:spPr>
      </p:pic>
      <p:sp>
        <p:nvSpPr>
          <p:cNvPr id="71" name="円弧 70">
            <a:extLst>
              <a:ext uri="{FF2B5EF4-FFF2-40B4-BE49-F238E27FC236}">
                <a16:creationId xmlns:a16="http://schemas.microsoft.com/office/drawing/2014/main" id="{0C39B5B2-C3F1-EDDF-54E9-426BA7640EF3}"/>
              </a:ext>
            </a:extLst>
          </p:cNvPr>
          <p:cNvSpPr/>
          <p:nvPr/>
        </p:nvSpPr>
        <p:spPr>
          <a:xfrm>
            <a:off x="19579475" y="15353759"/>
            <a:ext cx="3250762" cy="2880360"/>
          </a:xfrm>
          <a:prstGeom prst="arc">
            <a:avLst>
              <a:gd name="adj1" fmla="val 12619308"/>
              <a:gd name="adj2" fmla="val 18844487"/>
            </a:avLst>
          </a:prstGeom>
          <a:noFill/>
          <a:ln w="114300">
            <a:solidFill>
              <a:schemeClr val="tx1"/>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72" name="直線矢印コネクタ 71">
            <a:extLst>
              <a:ext uri="{FF2B5EF4-FFF2-40B4-BE49-F238E27FC236}">
                <a16:creationId xmlns:a16="http://schemas.microsoft.com/office/drawing/2014/main" id="{2CD6FBF7-2D55-1D6F-28C1-5400B2E7D801}"/>
              </a:ext>
            </a:extLst>
          </p:cNvPr>
          <p:cNvCxnSpPr>
            <a:cxnSpLocks/>
            <a:stCxn id="57" idx="1"/>
          </p:cNvCxnSpPr>
          <p:nvPr/>
        </p:nvCxnSpPr>
        <p:spPr>
          <a:xfrm flipH="1">
            <a:off x="24288936" y="14680385"/>
            <a:ext cx="666418" cy="781375"/>
          </a:xfrm>
          <a:prstGeom prst="straightConnector1">
            <a:avLst/>
          </a:prstGeom>
          <a:ln w="1143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線矢印コネクタ 72">
            <a:extLst>
              <a:ext uri="{FF2B5EF4-FFF2-40B4-BE49-F238E27FC236}">
                <a16:creationId xmlns:a16="http://schemas.microsoft.com/office/drawing/2014/main" id="{F86FC996-4F9D-91B6-64B3-7D80C5641FC9}"/>
              </a:ext>
            </a:extLst>
          </p:cNvPr>
          <p:cNvCxnSpPr>
            <a:cxnSpLocks/>
            <a:stCxn id="61" idx="1"/>
          </p:cNvCxnSpPr>
          <p:nvPr/>
        </p:nvCxnSpPr>
        <p:spPr>
          <a:xfrm flipH="1" flipV="1">
            <a:off x="24177083" y="15751947"/>
            <a:ext cx="817068" cy="233087"/>
          </a:xfrm>
          <a:prstGeom prst="straightConnector1">
            <a:avLst/>
          </a:prstGeom>
          <a:ln w="1143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87" name="グラフィックス 86" descr="男性 枠線">
            <a:extLst>
              <a:ext uri="{FF2B5EF4-FFF2-40B4-BE49-F238E27FC236}">
                <a16:creationId xmlns:a16="http://schemas.microsoft.com/office/drawing/2014/main" id="{9A1EEE54-B2C9-3D26-6FAD-7AB222FE5DC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644296" y="14347204"/>
            <a:ext cx="1317829" cy="971284"/>
          </a:xfrm>
          <a:prstGeom prst="rect">
            <a:avLst/>
          </a:prstGeom>
        </p:spPr>
      </p:pic>
      <p:sp>
        <p:nvSpPr>
          <p:cNvPr id="88" name="四角形: 角を丸くする 87">
            <a:extLst>
              <a:ext uri="{FF2B5EF4-FFF2-40B4-BE49-F238E27FC236}">
                <a16:creationId xmlns:a16="http://schemas.microsoft.com/office/drawing/2014/main" id="{2DCF0F2A-C837-3B9E-3B21-1E6702D80503}"/>
              </a:ext>
            </a:extLst>
          </p:cNvPr>
          <p:cNvSpPr/>
          <p:nvPr/>
        </p:nvSpPr>
        <p:spPr>
          <a:xfrm>
            <a:off x="7646567" y="14222672"/>
            <a:ext cx="5405465" cy="1141586"/>
          </a:xfrm>
          <a:prstGeom prst="roundRect">
            <a:avLst>
              <a:gd name="adj" fmla="val 19549"/>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sz="2400" b="1" dirty="0">
              <a:solidFill>
                <a:schemeClr val="tx1"/>
              </a:solidFill>
              <a:latin typeface="+mn-ea"/>
            </a:endParaRPr>
          </a:p>
        </p:txBody>
      </p:sp>
      <p:pic>
        <p:nvPicPr>
          <p:cNvPr id="89" name="グラフィックス 88" descr="男性 枠線">
            <a:extLst>
              <a:ext uri="{FF2B5EF4-FFF2-40B4-BE49-F238E27FC236}">
                <a16:creationId xmlns:a16="http://schemas.microsoft.com/office/drawing/2014/main" id="{80B33D38-9F4B-5094-11CE-90C4D99C43D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4176489" y="15519375"/>
            <a:ext cx="1502832" cy="986618"/>
          </a:xfrm>
          <a:prstGeom prst="rect">
            <a:avLst/>
          </a:prstGeom>
        </p:spPr>
      </p:pic>
      <mc:AlternateContent xmlns:mc="http://schemas.openxmlformats.org/markup-compatibility/2006">
        <mc:Choice xmlns:a14="http://schemas.microsoft.com/office/drawing/2010/main" Requires="a14">
          <p:sp>
            <p:nvSpPr>
              <p:cNvPr id="90" name="テキスト ボックス 89">
                <a:extLst>
                  <a:ext uri="{FF2B5EF4-FFF2-40B4-BE49-F238E27FC236}">
                    <a16:creationId xmlns:a16="http://schemas.microsoft.com/office/drawing/2014/main" id="{0FC1B44B-5C55-51A8-09AF-C1313A5D0689}"/>
                  </a:ext>
                </a:extLst>
              </p:cNvPr>
              <p:cNvSpPr txBox="1"/>
              <p:nvPr/>
            </p:nvSpPr>
            <p:spPr>
              <a:xfrm>
                <a:off x="8401975" y="14900854"/>
                <a:ext cx="2233163" cy="523220"/>
              </a:xfrm>
              <a:prstGeom prst="rect">
                <a:avLst/>
              </a:prstGeom>
              <a:noFill/>
            </p:spPr>
            <p:txBody>
              <a:bodyPr wrap="square" rtlCol="0">
                <a:spAutoFit/>
              </a:bodyPr>
              <a:lstStyle/>
              <a:p>
                <a:r>
                  <a:rPr lang="ja-JP" altLang="en-US" sz="2800" b="1" dirty="0">
                    <a:latin typeface="+mn-ea"/>
                  </a:rPr>
                  <a:t>アバター</a:t>
                </a:r>
                <a:r>
                  <a:rPr kumimoji="1" lang="en-US" altLang="ja-JP" sz="2800" b="1" dirty="0">
                    <a:latin typeface="+mn-ea"/>
                  </a:rPr>
                  <a:t> </a:t>
                </a:r>
                <a14:m>
                  <m:oMath xmlns:m="http://schemas.openxmlformats.org/officeDocument/2006/math">
                    <m:r>
                      <a:rPr kumimoji="1" lang="en-US" altLang="ja-JP" sz="2800" b="1" i="1">
                        <a:latin typeface="Cambria Math" panose="02040503050406030204" pitchFamily="18" charset="0"/>
                      </a:rPr>
                      <m:t>𝜶</m:t>
                    </m:r>
                  </m:oMath>
                </a14:m>
                <a:endParaRPr kumimoji="1" lang="ja-JP" altLang="en-US" sz="2800" b="1" dirty="0">
                  <a:latin typeface="+mn-ea"/>
                </a:endParaRPr>
              </a:p>
            </p:txBody>
          </p:sp>
        </mc:Choice>
        <mc:Fallback>
          <p:sp>
            <p:nvSpPr>
              <p:cNvPr id="90" name="テキスト ボックス 89">
                <a:extLst>
                  <a:ext uri="{FF2B5EF4-FFF2-40B4-BE49-F238E27FC236}">
                    <a16:creationId xmlns:a16="http://schemas.microsoft.com/office/drawing/2014/main" id="{0FC1B44B-5C55-51A8-09AF-C1313A5D0689}"/>
                  </a:ext>
                </a:extLst>
              </p:cNvPr>
              <p:cNvSpPr txBox="1">
                <a:spLocks noRot="1" noChangeAspect="1" noMove="1" noResize="1" noEditPoints="1" noAdjustHandles="1" noChangeArrowheads="1" noChangeShapeType="1" noTextEdit="1"/>
              </p:cNvSpPr>
              <p:nvPr/>
            </p:nvSpPr>
            <p:spPr>
              <a:xfrm>
                <a:off x="8401975" y="14900854"/>
                <a:ext cx="2233163" cy="523220"/>
              </a:xfrm>
              <a:prstGeom prst="rect">
                <a:avLst/>
              </a:prstGeom>
              <a:blipFill>
                <a:blip r:embed="rId23"/>
                <a:stretch>
                  <a:fillRect l="-5450" t="-9302" b="-33721"/>
                </a:stretch>
              </a:blipFill>
            </p:spPr>
            <p:txBody>
              <a:bodyPr/>
              <a:lstStyle/>
              <a:p>
                <a:r>
                  <a:rPr lang="ja-JP" altLang="en-US">
                    <a:noFill/>
                  </a:rPr>
                  <a:t> </a:t>
                </a:r>
              </a:p>
            </p:txBody>
          </p:sp>
        </mc:Fallback>
      </mc:AlternateContent>
      <p:pic>
        <p:nvPicPr>
          <p:cNvPr id="91" name="グラフィックス 90" descr="男性 枠線">
            <a:extLst>
              <a:ext uri="{FF2B5EF4-FFF2-40B4-BE49-F238E27FC236}">
                <a16:creationId xmlns:a16="http://schemas.microsoft.com/office/drawing/2014/main" id="{A14E8175-F2AA-D7FB-ED2B-8E649A88FAC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998895" y="15742787"/>
            <a:ext cx="1191388" cy="835903"/>
          </a:xfrm>
          <a:prstGeom prst="rect">
            <a:avLst/>
          </a:prstGeom>
        </p:spPr>
      </p:pic>
      <mc:AlternateContent xmlns:mc="http://schemas.openxmlformats.org/markup-compatibility/2006">
        <mc:Choice xmlns:a14="http://schemas.microsoft.com/office/drawing/2010/main" Requires="a14">
          <p:sp>
            <p:nvSpPr>
              <p:cNvPr id="92" name="テキスト ボックス 91">
                <a:extLst>
                  <a:ext uri="{FF2B5EF4-FFF2-40B4-BE49-F238E27FC236}">
                    <a16:creationId xmlns:a16="http://schemas.microsoft.com/office/drawing/2014/main" id="{EB47EF8E-B99A-C303-1A90-F1658111B421}"/>
                  </a:ext>
                </a:extLst>
              </p:cNvPr>
              <p:cNvSpPr txBox="1"/>
              <p:nvPr/>
            </p:nvSpPr>
            <p:spPr>
              <a:xfrm>
                <a:off x="8658318" y="16126437"/>
                <a:ext cx="2020394" cy="523220"/>
              </a:xfrm>
              <a:prstGeom prst="rect">
                <a:avLst/>
              </a:prstGeom>
              <a:noFill/>
            </p:spPr>
            <p:txBody>
              <a:bodyPr wrap="square" rtlCol="0">
                <a:spAutoFit/>
              </a:bodyPr>
              <a:lstStyle/>
              <a:p>
                <a:r>
                  <a:rPr lang="ja-JP" altLang="en-US" sz="2800" b="1" dirty="0">
                    <a:latin typeface="+mn-ea"/>
                  </a:rPr>
                  <a:t>アバター</a:t>
                </a:r>
                <a:r>
                  <a:rPr kumimoji="1" lang="en-US" altLang="ja-JP" sz="2800" b="1" dirty="0">
                    <a:latin typeface="+mn-ea"/>
                  </a:rPr>
                  <a:t> </a:t>
                </a:r>
                <a14:m>
                  <m:oMath xmlns:m="http://schemas.openxmlformats.org/officeDocument/2006/math">
                    <m:r>
                      <a:rPr kumimoji="1" lang="en-US" altLang="ja-JP" sz="2800" b="1" i="1">
                        <a:latin typeface="Cambria Math" panose="02040503050406030204" pitchFamily="18" charset="0"/>
                      </a:rPr>
                      <m:t>𝜷</m:t>
                    </m:r>
                  </m:oMath>
                </a14:m>
                <a:endParaRPr kumimoji="1" lang="ja-JP" altLang="en-US" sz="2800" b="1" dirty="0">
                  <a:latin typeface="+mn-ea"/>
                </a:endParaRPr>
              </a:p>
            </p:txBody>
          </p:sp>
        </mc:Choice>
        <mc:Fallback>
          <p:sp>
            <p:nvSpPr>
              <p:cNvPr id="92" name="テキスト ボックス 91">
                <a:extLst>
                  <a:ext uri="{FF2B5EF4-FFF2-40B4-BE49-F238E27FC236}">
                    <a16:creationId xmlns:a16="http://schemas.microsoft.com/office/drawing/2014/main" id="{EB47EF8E-B99A-C303-1A90-F1658111B421}"/>
                  </a:ext>
                </a:extLst>
              </p:cNvPr>
              <p:cNvSpPr txBox="1">
                <a:spLocks noRot="1" noChangeAspect="1" noMove="1" noResize="1" noEditPoints="1" noAdjustHandles="1" noChangeArrowheads="1" noChangeShapeType="1" noTextEdit="1"/>
              </p:cNvSpPr>
              <p:nvPr/>
            </p:nvSpPr>
            <p:spPr>
              <a:xfrm>
                <a:off x="8658318" y="16126437"/>
                <a:ext cx="2020394" cy="523220"/>
              </a:xfrm>
              <a:prstGeom prst="rect">
                <a:avLst/>
              </a:prstGeom>
              <a:blipFill>
                <a:blip r:embed="rId24"/>
                <a:stretch>
                  <a:fillRect l="-6024" t="-9302" r="-602" b="-33721"/>
                </a:stretch>
              </a:blipFill>
            </p:spPr>
            <p:txBody>
              <a:bodyPr/>
              <a:lstStyle/>
              <a:p>
                <a:r>
                  <a:rPr lang="ja-JP" altLang="en-US">
                    <a:noFill/>
                  </a:rPr>
                  <a:t> </a:t>
                </a:r>
              </a:p>
            </p:txBody>
          </p:sp>
        </mc:Fallback>
      </mc:AlternateContent>
      <p:sp>
        <p:nvSpPr>
          <p:cNvPr id="94" name="四角形: 角を丸くする 93">
            <a:extLst>
              <a:ext uri="{FF2B5EF4-FFF2-40B4-BE49-F238E27FC236}">
                <a16:creationId xmlns:a16="http://schemas.microsoft.com/office/drawing/2014/main" id="{5C0A9A67-3A94-5B8C-848E-3D6C2D937436}"/>
              </a:ext>
            </a:extLst>
          </p:cNvPr>
          <p:cNvSpPr/>
          <p:nvPr/>
        </p:nvSpPr>
        <p:spPr>
          <a:xfrm>
            <a:off x="7731321" y="15479080"/>
            <a:ext cx="5312182" cy="1049903"/>
          </a:xfrm>
          <a:prstGeom prst="roundRect">
            <a:avLst>
              <a:gd name="adj" fmla="val 20978"/>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kumimoji="1" lang="ja-JP" altLang="en-US" b="1" dirty="0">
              <a:solidFill>
                <a:schemeClr val="tx1"/>
              </a:solidFill>
              <a:latin typeface="+mn-ea"/>
            </a:endParaRPr>
          </a:p>
        </p:txBody>
      </p:sp>
      <p:sp>
        <p:nvSpPr>
          <p:cNvPr id="95" name="テキスト ボックス 94">
            <a:extLst>
              <a:ext uri="{FF2B5EF4-FFF2-40B4-BE49-F238E27FC236}">
                <a16:creationId xmlns:a16="http://schemas.microsoft.com/office/drawing/2014/main" id="{88048DA5-803F-C0C8-8A64-2D2FE9D23AF5}"/>
              </a:ext>
            </a:extLst>
          </p:cNvPr>
          <p:cNvSpPr txBox="1"/>
          <p:nvPr/>
        </p:nvSpPr>
        <p:spPr>
          <a:xfrm>
            <a:off x="3086379" y="15974267"/>
            <a:ext cx="1320570" cy="523220"/>
          </a:xfrm>
          <a:prstGeom prst="rect">
            <a:avLst/>
          </a:prstGeom>
          <a:noFill/>
        </p:spPr>
        <p:txBody>
          <a:bodyPr wrap="square" rtlCol="0">
            <a:spAutoFit/>
          </a:bodyPr>
          <a:lstStyle/>
          <a:p>
            <a:r>
              <a:rPr lang="ja-JP" altLang="en-US" sz="2800" b="1" dirty="0">
                <a:latin typeface="+mn-ea"/>
              </a:rPr>
              <a:t>体験者</a:t>
            </a:r>
            <a:endParaRPr kumimoji="1" lang="ja-JP" altLang="en-US" sz="2800" b="1" dirty="0">
              <a:latin typeface="+mn-ea"/>
            </a:endParaRPr>
          </a:p>
        </p:txBody>
      </p:sp>
      <p:sp>
        <p:nvSpPr>
          <p:cNvPr id="96" name="四角形: 角を丸くする 95">
            <a:extLst>
              <a:ext uri="{FF2B5EF4-FFF2-40B4-BE49-F238E27FC236}">
                <a16:creationId xmlns:a16="http://schemas.microsoft.com/office/drawing/2014/main" id="{9B39D853-3289-4BAC-953B-9BA79E8FE78A}"/>
              </a:ext>
            </a:extLst>
          </p:cNvPr>
          <p:cNvSpPr/>
          <p:nvPr/>
        </p:nvSpPr>
        <p:spPr>
          <a:xfrm>
            <a:off x="2963149" y="14607696"/>
            <a:ext cx="3161934" cy="1914062"/>
          </a:xfrm>
          <a:prstGeom prst="roundRect">
            <a:avLst>
              <a:gd name="adj" fmla="val 7655"/>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ja-JP" altLang="en-US" sz="2800" b="1" dirty="0">
                <a:solidFill>
                  <a:schemeClr val="tx1"/>
                </a:solidFill>
                <a:latin typeface="+mn-ea"/>
              </a:rPr>
              <a:t>ローカル空間</a:t>
            </a:r>
          </a:p>
        </p:txBody>
      </p:sp>
      <mc:AlternateContent xmlns:mc="http://schemas.openxmlformats.org/markup-compatibility/2006">
        <mc:Choice xmlns:a14="http://schemas.microsoft.com/office/drawing/2010/main" Requires="a14">
          <p:sp>
            <p:nvSpPr>
              <p:cNvPr id="99" name="テキスト ボックス 98">
                <a:extLst>
                  <a:ext uri="{FF2B5EF4-FFF2-40B4-BE49-F238E27FC236}">
                    <a16:creationId xmlns:a16="http://schemas.microsoft.com/office/drawing/2014/main" id="{7B66902C-81A6-2AE4-4E7E-75BAB93D54B1}"/>
                  </a:ext>
                </a:extLst>
              </p:cNvPr>
              <p:cNvSpPr txBox="1"/>
              <p:nvPr/>
            </p:nvSpPr>
            <p:spPr>
              <a:xfrm>
                <a:off x="9462425" y="14299062"/>
                <a:ext cx="2594399" cy="523220"/>
              </a:xfrm>
              <a:prstGeom prst="rect">
                <a:avLst/>
              </a:prstGeom>
              <a:solidFill>
                <a:schemeClr val="bg1"/>
              </a:solidFill>
            </p:spPr>
            <p:txBody>
              <a:bodyPr wrap="square" rtlCol="0">
                <a:spAutoFit/>
              </a:bodyPr>
              <a:lstStyle/>
              <a:p>
                <a:r>
                  <a:rPr kumimoji="1" lang="ja-JP" altLang="en-US" sz="2800" b="1" dirty="0">
                    <a:latin typeface="+mn-ea"/>
                  </a:rPr>
                  <a:t>遠隔空間</a:t>
                </a:r>
                <a:r>
                  <a:rPr kumimoji="1" lang="en-US" altLang="ja-JP" sz="2800" b="1" dirty="0">
                    <a:latin typeface="+mn-ea"/>
                  </a:rPr>
                  <a:t> </a:t>
                </a:r>
                <a14:m>
                  <m:oMath xmlns:m="http://schemas.openxmlformats.org/officeDocument/2006/math">
                    <m:r>
                      <a:rPr kumimoji="1" lang="en-US" altLang="ja-JP" sz="2800" b="1" i="1">
                        <a:latin typeface="Cambria Math" panose="02040503050406030204" pitchFamily="18" charset="0"/>
                      </a:rPr>
                      <m:t>𝜶</m:t>
                    </m:r>
                  </m:oMath>
                </a14:m>
                <a:endParaRPr kumimoji="1" lang="ja-JP" altLang="en-US" sz="2800" b="1" dirty="0">
                  <a:latin typeface="+mn-ea"/>
                </a:endParaRPr>
              </a:p>
            </p:txBody>
          </p:sp>
        </mc:Choice>
        <mc:Fallback>
          <p:sp>
            <p:nvSpPr>
              <p:cNvPr id="99" name="テキスト ボックス 98">
                <a:extLst>
                  <a:ext uri="{FF2B5EF4-FFF2-40B4-BE49-F238E27FC236}">
                    <a16:creationId xmlns:a16="http://schemas.microsoft.com/office/drawing/2014/main" id="{7B66902C-81A6-2AE4-4E7E-75BAB93D54B1}"/>
                  </a:ext>
                </a:extLst>
              </p:cNvPr>
              <p:cNvSpPr txBox="1">
                <a:spLocks noRot="1" noChangeAspect="1" noMove="1" noResize="1" noEditPoints="1" noAdjustHandles="1" noChangeArrowheads="1" noChangeShapeType="1" noTextEdit="1"/>
              </p:cNvSpPr>
              <p:nvPr/>
            </p:nvSpPr>
            <p:spPr>
              <a:xfrm>
                <a:off x="9462425" y="14299062"/>
                <a:ext cx="2594399" cy="523220"/>
              </a:xfrm>
              <a:prstGeom prst="rect">
                <a:avLst/>
              </a:prstGeom>
              <a:blipFill>
                <a:blip r:embed="rId25"/>
                <a:stretch>
                  <a:fillRect l="-4695" t="-10588" b="-35294"/>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100" name="テキスト ボックス 99">
                <a:extLst>
                  <a:ext uri="{FF2B5EF4-FFF2-40B4-BE49-F238E27FC236}">
                    <a16:creationId xmlns:a16="http://schemas.microsoft.com/office/drawing/2014/main" id="{C30073BB-53BC-B6EC-3173-7C20420FE02A}"/>
                  </a:ext>
                </a:extLst>
              </p:cNvPr>
              <p:cNvSpPr txBox="1"/>
              <p:nvPr/>
            </p:nvSpPr>
            <p:spPr>
              <a:xfrm>
                <a:off x="9474408" y="15505317"/>
                <a:ext cx="2095357" cy="523220"/>
              </a:xfrm>
              <a:prstGeom prst="rect">
                <a:avLst/>
              </a:prstGeom>
              <a:solidFill>
                <a:schemeClr val="bg1"/>
              </a:solidFill>
            </p:spPr>
            <p:txBody>
              <a:bodyPr wrap="square">
                <a:spAutoFit/>
              </a:bodyPr>
              <a:lstStyle/>
              <a:p>
                <a:pPr algn="ctr"/>
                <a:r>
                  <a:rPr lang="ja-JP" altLang="en-US" sz="2800" b="1" dirty="0">
                    <a:latin typeface="+mn-ea"/>
                  </a:rPr>
                  <a:t>遠隔空間</a:t>
                </a:r>
                <a:r>
                  <a:rPr kumimoji="1" lang="en-US" altLang="ja-JP" sz="2800" b="1" dirty="0">
                    <a:latin typeface="+mn-ea"/>
                  </a:rPr>
                  <a:t> </a:t>
                </a:r>
                <a14:m>
                  <m:oMath xmlns:m="http://schemas.openxmlformats.org/officeDocument/2006/math">
                    <m:r>
                      <a:rPr kumimoji="1" lang="en-US" altLang="ja-JP" sz="2800" b="1" i="1">
                        <a:latin typeface="Cambria Math" panose="02040503050406030204" pitchFamily="18" charset="0"/>
                      </a:rPr>
                      <m:t>𝜷</m:t>
                    </m:r>
                  </m:oMath>
                </a14:m>
                <a:endParaRPr kumimoji="1" lang="ja-JP" altLang="en-US" sz="2800" b="1" dirty="0">
                  <a:latin typeface="+mn-ea"/>
                </a:endParaRPr>
              </a:p>
            </p:txBody>
          </p:sp>
        </mc:Choice>
        <mc:Fallback>
          <p:sp>
            <p:nvSpPr>
              <p:cNvPr id="100" name="テキスト ボックス 99">
                <a:extLst>
                  <a:ext uri="{FF2B5EF4-FFF2-40B4-BE49-F238E27FC236}">
                    <a16:creationId xmlns:a16="http://schemas.microsoft.com/office/drawing/2014/main" id="{C30073BB-53BC-B6EC-3173-7C20420FE02A}"/>
                  </a:ext>
                </a:extLst>
              </p:cNvPr>
              <p:cNvSpPr txBox="1">
                <a:spLocks noRot="1" noChangeAspect="1" noMove="1" noResize="1" noEditPoints="1" noAdjustHandles="1" noChangeArrowheads="1" noChangeShapeType="1" noTextEdit="1"/>
              </p:cNvSpPr>
              <p:nvPr/>
            </p:nvSpPr>
            <p:spPr>
              <a:xfrm>
                <a:off x="9474408" y="15505317"/>
                <a:ext cx="2095357" cy="523220"/>
              </a:xfrm>
              <a:prstGeom prst="rect">
                <a:avLst/>
              </a:prstGeom>
              <a:blipFill>
                <a:blip r:embed="rId26"/>
                <a:stretch>
                  <a:fillRect l="-2907" t="-10588" b="-35294"/>
                </a:stretch>
              </a:blipFill>
            </p:spPr>
            <p:txBody>
              <a:bodyPr/>
              <a:lstStyle/>
              <a:p>
                <a:r>
                  <a:rPr lang="ja-JP" altLang="en-US">
                    <a:noFill/>
                  </a:rPr>
                  <a:t> </a:t>
                </a:r>
              </a:p>
            </p:txBody>
          </p:sp>
        </mc:Fallback>
      </mc:AlternateContent>
      <p:pic>
        <p:nvPicPr>
          <p:cNvPr id="101" name="グラフィックス 100" descr="落葉樹 単色塗りつぶし">
            <a:extLst>
              <a:ext uri="{FF2B5EF4-FFF2-40B4-BE49-F238E27FC236}">
                <a16:creationId xmlns:a16="http://schemas.microsoft.com/office/drawing/2014/main" id="{8B3926B6-8212-A380-ECAC-3A46A6CB01C4}"/>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1792281" y="15680093"/>
            <a:ext cx="901714" cy="914400"/>
          </a:xfrm>
          <a:prstGeom prst="rect">
            <a:avLst/>
          </a:prstGeom>
        </p:spPr>
      </p:pic>
      <p:pic>
        <p:nvPicPr>
          <p:cNvPr id="102" name="グラフィックス 101" descr="都市 単色塗りつぶし">
            <a:extLst>
              <a:ext uri="{FF2B5EF4-FFF2-40B4-BE49-F238E27FC236}">
                <a16:creationId xmlns:a16="http://schemas.microsoft.com/office/drawing/2014/main" id="{6CAC33F6-5463-27F8-C3FA-30E9EF105CD0}"/>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1604803" y="14470318"/>
            <a:ext cx="914400" cy="1108039"/>
          </a:xfrm>
          <a:prstGeom prst="rect">
            <a:avLst/>
          </a:prstGeom>
        </p:spPr>
      </p:pic>
      <p:cxnSp>
        <p:nvCxnSpPr>
          <p:cNvPr id="103" name="直線矢印コネクタ 102">
            <a:extLst>
              <a:ext uri="{FF2B5EF4-FFF2-40B4-BE49-F238E27FC236}">
                <a16:creationId xmlns:a16="http://schemas.microsoft.com/office/drawing/2014/main" id="{C0B8CEC9-F602-7A0A-BD3F-C658F589CD65}"/>
              </a:ext>
            </a:extLst>
          </p:cNvPr>
          <p:cNvCxnSpPr>
            <a:cxnSpLocks/>
          </p:cNvCxnSpPr>
          <p:nvPr/>
        </p:nvCxnSpPr>
        <p:spPr>
          <a:xfrm flipV="1">
            <a:off x="5223289" y="14885200"/>
            <a:ext cx="2947862" cy="1291464"/>
          </a:xfrm>
          <a:prstGeom prst="straightConnector1">
            <a:avLst/>
          </a:prstGeom>
          <a:ln w="1143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直線矢印コネクタ 103">
            <a:extLst>
              <a:ext uri="{FF2B5EF4-FFF2-40B4-BE49-F238E27FC236}">
                <a16:creationId xmlns:a16="http://schemas.microsoft.com/office/drawing/2014/main" id="{861F5F12-F3C3-2DFB-F979-8D982B43AB9C}"/>
              </a:ext>
            </a:extLst>
          </p:cNvPr>
          <p:cNvCxnSpPr>
            <a:cxnSpLocks/>
          </p:cNvCxnSpPr>
          <p:nvPr/>
        </p:nvCxnSpPr>
        <p:spPr>
          <a:xfrm flipV="1">
            <a:off x="5254634" y="16149012"/>
            <a:ext cx="3048576" cy="19671"/>
          </a:xfrm>
          <a:prstGeom prst="straightConnector1">
            <a:avLst/>
          </a:prstGeom>
          <a:ln w="1143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3" name="テキスト ボックス 122">
            <a:extLst>
              <a:ext uri="{FF2B5EF4-FFF2-40B4-BE49-F238E27FC236}">
                <a16:creationId xmlns:a16="http://schemas.microsoft.com/office/drawing/2014/main" id="{000DEF9F-D91F-E8A3-7459-398337F57F4E}"/>
              </a:ext>
            </a:extLst>
          </p:cNvPr>
          <p:cNvSpPr txBox="1"/>
          <p:nvPr/>
        </p:nvSpPr>
        <p:spPr>
          <a:xfrm>
            <a:off x="1023162" y="16647565"/>
            <a:ext cx="14304375" cy="646331"/>
          </a:xfrm>
          <a:prstGeom prst="rect">
            <a:avLst/>
          </a:prstGeom>
          <a:noFill/>
        </p:spPr>
        <p:txBody>
          <a:bodyPr wrap="square" rtlCol="0">
            <a:spAutoFit/>
          </a:bodyPr>
          <a:lstStyle/>
          <a:p>
            <a:pPr algn="ctr"/>
            <a:r>
              <a:rPr lang="ja-JP" altLang="en-US" sz="3600" dirty="0">
                <a:solidFill>
                  <a:schemeClr val="accent1"/>
                </a:solidFill>
                <a:cs typeface="Times New Roman" panose="02020603050405020304" pitchFamily="18" charset="0"/>
              </a:rPr>
              <a:t>図１：分身で２箇所に存在する認知形式</a:t>
            </a:r>
            <a:endParaRPr lang="en-US" altLang="ja-JP" sz="3600" dirty="0">
              <a:solidFill>
                <a:schemeClr val="accent1"/>
              </a:solidFill>
              <a:cs typeface="Times New Roman" panose="02020603050405020304" pitchFamily="18" charset="0"/>
            </a:endParaRPr>
          </a:p>
        </p:txBody>
      </p:sp>
      <p:sp>
        <p:nvSpPr>
          <p:cNvPr id="124" name="テキスト ボックス 123">
            <a:extLst>
              <a:ext uri="{FF2B5EF4-FFF2-40B4-BE49-F238E27FC236}">
                <a16:creationId xmlns:a16="http://schemas.microsoft.com/office/drawing/2014/main" id="{50697B6F-9F00-0E46-1940-94EBFA683A75}"/>
              </a:ext>
            </a:extLst>
          </p:cNvPr>
          <p:cNvSpPr txBox="1"/>
          <p:nvPr/>
        </p:nvSpPr>
        <p:spPr>
          <a:xfrm>
            <a:off x="15645501" y="16614869"/>
            <a:ext cx="13989318" cy="646331"/>
          </a:xfrm>
          <a:prstGeom prst="rect">
            <a:avLst/>
          </a:prstGeom>
          <a:noFill/>
        </p:spPr>
        <p:txBody>
          <a:bodyPr wrap="square" rtlCol="0">
            <a:spAutoFit/>
          </a:bodyPr>
          <a:lstStyle/>
          <a:p>
            <a:r>
              <a:rPr lang="ja-JP" altLang="en-US" sz="3600" dirty="0">
                <a:solidFill>
                  <a:schemeClr val="accent2"/>
                </a:solidFill>
                <a:cs typeface="Times New Roman" panose="02020603050405020304" pitchFamily="18" charset="0"/>
              </a:rPr>
              <a:t>図２：１つの身体で２つの空間が融合した空間に存在する認知形式</a:t>
            </a:r>
            <a:endParaRPr lang="en-US" altLang="ja-JP" sz="3600" dirty="0">
              <a:solidFill>
                <a:schemeClr val="accent2"/>
              </a:solidFill>
              <a:cs typeface="Times New Roman" panose="02020603050405020304" pitchFamily="18" charset="0"/>
            </a:endParaRPr>
          </a:p>
        </p:txBody>
      </p:sp>
      <p:sp>
        <p:nvSpPr>
          <p:cNvPr id="141" name="正方形/長方形 140">
            <a:extLst>
              <a:ext uri="{FF2B5EF4-FFF2-40B4-BE49-F238E27FC236}">
                <a16:creationId xmlns:a16="http://schemas.microsoft.com/office/drawing/2014/main" id="{BB2CCFB7-C788-B8EE-FF95-515A66AAF27A}"/>
              </a:ext>
            </a:extLst>
          </p:cNvPr>
          <p:cNvSpPr/>
          <p:nvPr/>
        </p:nvSpPr>
        <p:spPr>
          <a:xfrm>
            <a:off x="7688088" y="19700250"/>
            <a:ext cx="14899036" cy="745087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2" name="楕円 141">
            <a:extLst>
              <a:ext uri="{FF2B5EF4-FFF2-40B4-BE49-F238E27FC236}">
                <a16:creationId xmlns:a16="http://schemas.microsoft.com/office/drawing/2014/main" id="{00F30028-BF33-AFF7-4425-4701940A77E1}"/>
              </a:ext>
            </a:extLst>
          </p:cNvPr>
          <p:cNvSpPr/>
          <p:nvPr/>
        </p:nvSpPr>
        <p:spPr>
          <a:xfrm>
            <a:off x="1098387" y="19743715"/>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4" name="図 143" descr="屋外, 道路, 草, 自然 が含まれている画像&#10;&#10;自動的に生成された説明">
            <a:extLst>
              <a:ext uri="{FF2B5EF4-FFF2-40B4-BE49-F238E27FC236}">
                <a16:creationId xmlns:a16="http://schemas.microsoft.com/office/drawing/2014/main" id="{EA3F68E3-EE6B-C3E9-678B-977F03750222}"/>
              </a:ext>
            </a:extLst>
          </p:cNvPr>
          <p:cNvPicPr>
            <a:picLocks noChangeAspect="1"/>
          </p:cNvPicPr>
          <p:nvPr/>
        </p:nvPicPr>
        <p:blipFill>
          <a:blip r:embed="rId9">
            <a:alphaModFix/>
            <a:extLst>
              <a:ext uri="{28A0092B-C50C-407E-A947-70E740481C1C}">
                <a14:useLocalDpi xmlns:a14="http://schemas.microsoft.com/office/drawing/2010/main" val="0"/>
              </a:ext>
            </a:extLst>
          </a:blip>
          <a:stretch>
            <a:fillRect/>
          </a:stretch>
        </p:blipFill>
        <p:spPr>
          <a:xfrm>
            <a:off x="184983" y="22001410"/>
            <a:ext cx="3435984" cy="1717993"/>
          </a:xfrm>
          <a:prstGeom prst="rect">
            <a:avLst/>
          </a:prstGeom>
        </p:spPr>
      </p:pic>
      <p:pic>
        <p:nvPicPr>
          <p:cNvPr id="151" name="図 150">
            <a:extLst>
              <a:ext uri="{FF2B5EF4-FFF2-40B4-BE49-F238E27FC236}">
                <a16:creationId xmlns:a16="http://schemas.microsoft.com/office/drawing/2014/main" id="{12ABCFE0-7B80-9BE2-518F-D3F4D97E3D0B}"/>
              </a:ext>
            </a:extLst>
          </p:cNvPr>
          <p:cNvPicPr>
            <a:picLocks noChangeAspect="1"/>
          </p:cNvPicPr>
          <p:nvPr/>
        </p:nvPicPr>
        <p:blipFill rotWithShape="1">
          <a:blip r:embed="rId27">
            <a:extLst>
              <a:ext uri="{BEBA8EAE-BF5A-486C-A8C5-ECC9F3942E4B}">
                <a14:imgProps xmlns:a14="http://schemas.microsoft.com/office/drawing/2010/main">
                  <a14:imgLayer r:embed="rId28">
                    <a14:imgEffect>
                      <a14:backgroundRemoval t="10000" b="90000" l="10000" r="90000">
                        <a14:foregroundMark x1="48047" y1="22900" x2="47917" y2="27100"/>
                        <a14:foregroundMark x1="49219" y1="31543" x2="50716" y2="31543"/>
                        <a14:foregroundMark x1="38994" y1="52605" x2="39714" y2="53955"/>
                        <a14:foregroundMark x1="39193" y1="52637" x2="40039" y2="54736"/>
                        <a14:foregroundMark x1="40169" y1="55420" x2="39800" y2="54313"/>
                        <a14:foregroundMark x1="40560" y1="55469" x2="39937" y2="54280"/>
                        <a14:foregroundMark x1="43945" y1="56592" x2="46484" y2="60742"/>
                        <a14:foregroundMark x1="47721" y1="66260" x2="47721" y2="65039"/>
                        <a14:foregroundMark x1="61523" y1="63867" x2="61458" y2="61377"/>
                        <a14:foregroundMark x1="60883" y1="63751" x2="61719" y2="63721"/>
                        <a14:foregroundMark x1="60634" y1="64069" x2="61784" y2="63379"/>
                        <a14:foregroundMark x1="61784" y1="63330" x2="61784" y2="64111"/>
                        <a14:foregroundMark x1="61719" y1="62207" x2="61979" y2="63818"/>
                        <a14:foregroundMark x1="61914" y1="63965" x2="61914" y2="63965"/>
                        <a14:foregroundMark x1="60818" y1="63971" x2="61589" y2="63721"/>
                        <a14:foregroundMark x1="62631" y1="64611" x2="63329" y2="65239"/>
                        <a14:foregroundMark x1="61589" y1="63672" x2="62648" y2="64626"/>
                        <a14:foregroundMark x1="47070" y1="62451" x2="47331" y2="65381"/>
                        <a14:foregroundMark x1="46484" y1="63135" x2="47135" y2="65381"/>
                        <a14:foregroundMark x1="47005" y1="63477" x2="47266" y2="64502"/>
                        <a14:foregroundMark x1="46354" y1="63184" x2="46745" y2="63672"/>
                        <a14:foregroundMark x1="46940" y1="63281" x2="46289" y2="63379"/>
                        <a14:foregroundMark x1="47461" y1="64014" x2="48307" y2="65967"/>
                        <a14:foregroundMark x1="47852" y1="64258" x2="48307" y2="66846"/>
                        <a14:foregroundMark x1="38542" y1="42383" x2="45052" y2="41113"/>
                        <a14:foregroundMark x1="60742" y1="63916" x2="61198" y2="64258"/>
                        <a14:backgroundMark x1="28581" y1="56104" x2="40430" y2="67920"/>
                        <a14:backgroundMark x1="40430" y1="67920" x2="41602" y2="68457"/>
                        <a14:backgroundMark x1="63525" y1="63100" x2="69596" y2="60400"/>
                        <a14:backgroundMark x1="47852" y1="70068" x2="60487" y2="64450"/>
                        <a14:backgroundMark x1="73698" y1="47363" x2="88346" y2="63525"/>
                        <a14:backgroundMark x1="88346" y1="63525" x2="89063" y2="68164"/>
                        <a14:backgroundMark x1="64258" y1="28564" x2="74609" y2="49854"/>
                        <a14:backgroundMark x1="62044" y1="5566" x2="72135" y2="34326"/>
                        <a14:backgroundMark x1="59896" y1="31641" x2="65560" y2="38574"/>
                        <a14:backgroundMark x1="65560" y1="38574" x2="71289" y2="38623"/>
                        <a14:backgroundMark x1="51693" y1="39502" x2="53516" y2="38037"/>
                        <a14:backgroundMark x1="50065" y1="26611" x2="51107" y2="25244"/>
                        <a14:backgroundMark x1="48112" y1="30029" x2="48698" y2="30078"/>
                        <a14:backgroundMark x1="47591" y1="30127" x2="49089" y2="30322"/>
                        <a14:backgroundMark x1="47135" y1="30176" x2="49609" y2="30176"/>
                        <a14:backgroundMark x1="51237" y1="29395" x2="51302" y2="29590"/>
                        <a14:backgroundMark x1="35352" y1="52295" x2="36458" y2="60986"/>
                        <a14:backgroundMark x1="32292" y1="55664" x2="37695" y2="59033"/>
                        <a14:backgroundMark x1="35221" y1="56689" x2="41862" y2="66211"/>
                        <a14:backgroundMark x1="35091" y1="58643" x2="41602" y2="66943"/>
                        <a14:backgroundMark x1="41667" y1="49707" x2="41471" y2="56689"/>
                        <a14:backgroundMark x1="41471" y1="56689" x2="41471" y2="56689"/>
                        <a14:backgroundMark x1="41211" y1="46777" x2="41992" y2="47021"/>
                        <a14:backgroundMark x1="44596" y1="50732" x2="45964" y2="51318"/>
                        <a14:backgroundMark x1="46029" y1="56396" x2="46680" y2="58008"/>
                        <a14:backgroundMark x1="45443" y1="55225" x2="45768" y2="56445"/>
                        <a14:backgroundMark x1="44922" y1="50977" x2="46419" y2="51318"/>
                        <a14:backgroundMark x1="51693" y1="57422" x2="52214" y2="57373"/>
                        <a14:backgroundMark x1="50260" y1="56934" x2="51497" y2="56982"/>
                        <a14:backgroundMark x1="61849" y1="58301" x2="63672" y2="58301"/>
                        <a14:backgroundMark x1="54688" y1="63330" x2="47526" y2="58691"/>
                        <a14:backgroundMark x1="47526" y1="58691" x2="56706" y2="60107"/>
                        <a14:backgroundMark x1="56706" y1="60107" x2="54622" y2="61426"/>
                        <a14:backgroundMark x1="53255" y1="60889" x2="53190" y2="61377"/>
                        <a14:backgroundMark x1="40169" y1="51953" x2="41081" y2="54004"/>
                        <a14:backgroundMark x1="37500" y1="51563" x2="38346" y2="52588"/>
                        <a14:backgroundMark x1="37956" y1="51611" x2="38411" y2="52734"/>
                        <a14:backgroundMark x1="42708" y1="56396" x2="44661" y2="60400"/>
                        <a14:backgroundMark x1="45052" y1="56152" x2="46745" y2="59375"/>
                        <a14:backgroundMark x1="48185" y1="62507" x2="48574" y2="63752"/>
                        <a14:backgroundMark x1="47786" y1="61230" x2="48151" y2="62397"/>
                        <a14:backgroundMark x1="49349" y1="65186" x2="50326" y2="66699"/>
                        <a14:backgroundMark x1="48958" y1="64697" x2="49609" y2="65576"/>
                        <a14:backgroundMark x1="45638" y1="63965" x2="45768" y2="65723"/>
                        <a14:backgroundMark x1="45443" y1="62451" x2="45768" y2="62988"/>
                        <a14:backgroundMark x1="47721" y1="61328" x2="47982" y2="61719"/>
                        <a14:backgroundMark x1="58724" y1="62744" x2="59766" y2="64844"/>
                        <a14:backgroundMark x1="60221" y1="62158" x2="59701" y2="63916"/>
                        <a14:backgroundMark x1="62500" y1="64990" x2="63021" y2="64795"/>
                        <a14:backgroundMark x1="62174" y1="59912" x2="62500" y2="60352"/>
                        <a14:backgroundMark x1="54427" y1="57373" x2="54427" y2="58105"/>
                        <a14:backgroundMark x1="54427" y1="56885" x2="54622" y2="57617"/>
                        <a14:backgroundMark x1="53581" y1="56055" x2="53060" y2="56348"/>
                        <a14:backgroundMark x1="56836" y1="43945" x2="60091" y2="46533"/>
                        <a14:backgroundMark x1="56706" y1="44141" x2="59245" y2="46143"/>
                        <a14:backgroundMark x1="44466" y1="49023" x2="46810" y2="51221"/>
                        <a14:backgroundMark x1="46029" y1="41357" x2="45703" y2="41113"/>
                        <a14:backgroundMark x1="44010" y1="48730" x2="43880" y2="48145"/>
                        <a14:backgroundMark x1="38932" y1="9521" x2="63281" y2="18652"/>
                        <a14:backgroundMark x1="63281" y1="18652" x2="63672" y2="18994"/>
                        <a14:backgroundMark x1="68945" y1="50684" x2="69401" y2="52002"/>
                        <a14:backgroundMark x1="62174" y1="48291" x2="63672" y2="49072"/>
                        <a14:backgroundMark x1="62305" y1="49316" x2="63932" y2="49170"/>
                        <a14:backgroundMark x1="60026" y1="60547" x2="59440" y2="58691"/>
                        <a14:backgroundMark x1="59505" y1="58301" x2="60417" y2="61035"/>
                        <a14:backgroundMark x1="62826" y1="60742" x2="63672" y2="62646"/>
                        <a14:backgroundMark x1="62630" y1="65771" x2="64909" y2="64697"/>
                        <a14:backgroundMark x1="62305" y1="65430" x2="65169" y2="64697"/>
                        <a14:backgroundMark x1="70052" y1="61035" x2="70833" y2="62402"/>
                        <a14:backgroundMark x1="63346" y1="62549" x2="63672" y2="64209"/>
                        <a14:backgroundMark x1="63281" y1="62695" x2="63672" y2="64502"/>
                      </a14:backgroundRemoval>
                    </a14:imgEffect>
                  </a14:imgLayer>
                </a14:imgProps>
              </a:ext>
              <a:ext uri="{28A0092B-C50C-407E-A947-70E740481C1C}">
                <a14:useLocalDpi xmlns:a14="http://schemas.microsoft.com/office/drawing/2010/main" val="0"/>
              </a:ext>
            </a:extLst>
          </a:blip>
          <a:srcRect l="29899" t="17977" r="29365" b="29965"/>
          <a:stretch/>
        </p:blipFill>
        <p:spPr>
          <a:xfrm>
            <a:off x="1238599" y="20367278"/>
            <a:ext cx="1196314" cy="1182001"/>
          </a:xfrm>
          <a:prstGeom prst="rect">
            <a:avLst/>
          </a:prstGeom>
        </p:spPr>
      </p:pic>
      <p:sp>
        <p:nvSpPr>
          <p:cNvPr id="153" name="テキスト ボックス 152">
            <a:extLst>
              <a:ext uri="{FF2B5EF4-FFF2-40B4-BE49-F238E27FC236}">
                <a16:creationId xmlns:a16="http://schemas.microsoft.com/office/drawing/2014/main" id="{FB6ED9DA-AA3A-1309-0FBA-69FCDDA5F87E}"/>
              </a:ext>
            </a:extLst>
          </p:cNvPr>
          <p:cNvSpPr txBox="1"/>
          <p:nvPr/>
        </p:nvSpPr>
        <p:spPr>
          <a:xfrm>
            <a:off x="1013701" y="21526033"/>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sp>
        <p:nvSpPr>
          <p:cNvPr id="155" name="楕円 154">
            <a:extLst>
              <a:ext uri="{FF2B5EF4-FFF2-40B4-BE49-F238E27FC236}">
                <a16:creationId xmlns:a16="http://schemas.microsoft.com/office/drawing/2014/main" id="{D22CD3B2-5AD1-93B1-DEE2-6DAD78D5D5A0}"/>
              </a:ext>
            </a:extLst>
          </p:cNvPr>
          <p:cNvSpPr/>
          <p:nvPr/>
        </p:nvSpPr>
        <p:spPr>
          <a:xfrm>
            <a:off x="4881990" y="19719018"/>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6" name="図 155" descr="天井, 屋内, テーブル, 建物 が含まれている画像&#10;&#10;自動的に生成された説明">
            <a:extLst>
              <a:ext uri="{FF2B5EF4-FFF2-40B4-BE49-F238E27FC236}">
                <a16:creationId xmlns:a16="http://schemas.microsoft.com/office/drawing/2014/main" id="{BC638D75-7B8E-0356-4B6E-DF3CA2B02970}"/>
              </a:ext>
            </a:extLst>
          </p:cNvPr>
          <p:cNvPicPr>
            <a:picLocks noChangeAspect="1"/>
          </p:cNvPicPr>
          <p:nvPr/>
        </p:nvPicPr>
        <p:blipFill rotWithShape="1">
          <a:blip r:embed="rId8">
            <a:alphaModFix/>
            <a:extLst>
              <a:ext uri="{28A0092B-C50C-407E-A947-70E740481C1C}">
                <a14:useLocalDpi xmlns:a14="http://schemas.microsoft.com/office/drawing/2010/main" val="0"/>
              </a:ext>
            </a:extLst>
          </a:blip>
          <a:srcRect t="7407"/>
          <a:stretch/>
        </p:blipFill>
        <p:spPr>
          <a:xfrm>
            <a:off x="3937932" y="22001409"/>
            <a:ext cx="3435986" cy="1717995"/>
          </a:xfrm>
          <a:prstGeom prst="rect">
            <a:avLst/>
          </a:prstGeom>
        </p:spPr>
      </p:pic>
      <p:pic>
        <p:nvPicPr>
          <p:cNvPr id="163" name="図 162">
            <a:extLst>
              <a:ext uri="{FF2B5EF4-FFF2-40B4-BE49-F238E27FC236}">
                <a16:creationId xmlns:a16="http://schemas.microsoft.com/office/drawing/2014/main" id="{B703E9FF-C143-BA0D-A78A-3C813F38FF6C}"/>
              </a:ext>
            </a:extLst>
          </p:cNvPr>
          <p:cNvPicPr>
            <a:picLocks noChangeAspect="1"/>
          </p:cNvPicPr>
          <p:nvPr/>
        </p:nvPicPr>
        <p:blipFill rotWithShape="1">
          <a:blip r:embed="rId29">
            <a:extLst>
              <a:ext uri="{BEBA8EAE-BF5A-486C-A8C5-ECC9F3942E4B}">
                <a14:imgProps xmlns:a14="http://schemas.microsoft.com/office/drawing/2010/main">
                  <a14:imgLayer r:embed="rId30">
                    <a14:imgEffect>
                      <a14:backgroundRemoval t="4288" b="96926" l="10000" r="90000">
                        <a14:foregroundMark x1="35614" y1="58495" x2="35614" y2="58495"/>
                        <a14:foregroundMark x1="36273" y1="52670" x2="36273" y2="52670"/>
                        <a14:foregroundMark x1="37886" y1="48867" x2="37886" y2="48867"/>
                        <a14:foregroundMark x1="40318" y1="45995" x2="40318" y2="45995"/>
                        <a14:foregroundMark x1="38295" y1="90939" x2="38295" y2="90939"/>
                        <a14:foregroundMark x1="36909" y1="93892" x2="36909" y2="93892"/>
                        <a14:foregroundMark x1="37386" y1="97006" x2="37386" y2="97006"/>
                        <a14:foregroundMark x1="57659" y1="47451" x2="57659" y2="47451"/>
                        <a14:foregroundMark x1="57727" y1="45550" x2="57727" y2="45550"/>
                        <a14:foregroundMark x1="50023" y1="8010" x2="50023" y2="8010"/>
                        <a14:foregroundMark x1="50205" y1="4288" x2="50205" y2="4288"/>
                        <a14:foregroundMark x1="49682" y1="18608" x2="53591" y2="20429"/>
                        <a14:foregroundMark x1="53591" y1="20429" x2="52955" y2="33050"/>
                        <a14:foregroundMark x1="60818" y1="47896" x2="63750" y2="47654"/>
                        <a14:foregroundMark x1="36818" y1="88066" x2="39455" y2="93204"/>
                        <a14:foregroundMark x1="39455" y1="93204" x2="40705" y2="86489"/>
                        <a14:foregroundMark x1="40705" y1="86489" x2="40705" y2="86489"/>
                        <a14:foregroundMark x1="34250" y1="58859" x2="38682" y2="47047"/>
                        <a14:foregroundMark x1="38682" y1="47047" x2="40773" y2="45429"/>
                        <a14:foregroundMark x1="41455" y1="45631" x2="44614" y2="41222"/>
                        <a14:foregroundMark x1="45523" y1="33819" x2="44932" y2="25769"/>
                        <a14:foregroundMark x1="44932" y1="25769" x2="48795" y2="20024"/>
                        <a14:foregroundMark x1="48795" y1="20024" x2="49045" y2="19984"/>
                        <a14:foregroundMark x1="44591" y1="21157" x2="44636" y2="28722"/>
                        <a14:foregroundMark x1="44636" y1="28722" x2="44909" y2="29814"/>
                        <a14:foregroundMark x1="43886" y1="20833" x2="44250" y2="24595"/>
                        <a14:foregroundMark x1="43750" y1="20833" x2="44114" y2="24838"/>
                        <a14:foregroundMark x1="43682" y1="21278" x2="43750" y2="23018"/>
                        <a14:foregroundMark x1="43659" y1="22896" x2="43909" y2="25000"/>
                        <a14:foregroundMark x1="43682" y1="21521" x2="43818" y2="20712"/>
                        <a14:foregroundMark x1="52477" y1="25405" x2="52273" y2="33576"/>
                        <a14:foregroundMark x1="38727" y1="80663" x2="38795" y2="83940"/>
                        <a14:foregroundMark x1="55136" y1="51254" x2="55318" y2="53115"/>
                        <a14:foregroundMark x1="55295" y1="55663" x2="55023" y2="57160"/>
                        <a14:foregroundMark x1="54705" y1="57362" x2="54364" y2="59223"/>
                        <a14:foregroundMark x1="50818" y1="42880" x2="54591" y2="44013"/>
                        <a14:foregroundMark x1="53091" y1="44134" x2="55000" y2="44579"/>
                        <a14:foregroundMark x1="53409" y1="44377" x2="55136" y2="45591"/>
                        <a14:foregroundMark x1="48932" y1="49595" x2="49068" y2="48827"/>
                        <a14:foregroundMark x1="49364" y1="47937" x2="49636" y2="46723"/>
                        <a14:foregroundMark x1="50091" y1="54207" x2="50705" y2="52710"/>
                        <a14:foregroundMark x1="42705" y1="42799" x2="43250" y2="42152"/>
                        <a14:foregroundMark x1="42750" y1="42193" x2="43045" y2="42071"/>
                        <a14:foregroundMark x1="42545" y1="43406" x2="42545" y2="43123"/>
                        <a14:foregroundMark x1="42636" y1="42638" x2="42636" y2="42961"/>
                        <a14:foregroundMark x1="42841" y1="43163" x2="42591" y2="43042"/>
                        <a14:foregroundMark x1="42205" y1="44620" x2="42897" y2="41845"/>
                        <a14:foregroundMark x1="42610" y1="42348" x2="42545" y2="43608"/>
                        <a14:foregroundMark x1="40568" y1="45672" x2="41477" y2="45267"/>
                        <a14:foregroundMark x1="63682" y1="47937" x2="64841" y2="49070"/>
                        <a14:foregroundMark x1="54023" y1="17799" x2="56364" y2="18568"/>
                        <a14:foregroundMark x1="50470" y1="44697" x2="50045" y2="46561"/>
                        <a14:foregroundMark x1="50659" y1="52791" x2="51409" y2="50809"/>
                        <a14:foregroundMark x1="51455" y1="50890" x2="51977" y2="49555"/>
                        <a14:foregroundMark x1="52114" y1="49838" x2="52386" y2="48989"/>
                        <a14:foregroundMark x1="50932" y1="10518" x2="50932" y2="10518"/>
                        <a14:foregroundMark x1="50864" y1="9749" x2="50864" y2="9749"/>
                        <a14:backgroundMark x1="25318" y1="60316" x2="25318" y2="60316"/>
                        <a14:backgroundMark x1="47409" y1="89887" x2="47409" y2="89887"/>
                        <a14:backgroundMark x1="46886" y1="94175" x2="46886" y2="94175"/>
                        <a14:backgroundMark x1="21045" y1="60194" x2="21045" y2="60194"/>
                        <a14:backgroundMark x1="50409" y1="25769" x2="50409" y2="25769"/>
                        <a14:backgroundMark x1="50295" y1="33374" x2="50227" y2="24434"/>
                        <a14:backgroundMark x1="50227" y1="24434" x2="50432" y2="33172"/>
                        <a14:backgroundMark x1="20205" y1="66262" x2="20227" y2="65939"/>
                        <a14:backgroundMark x1="25500" y1="72613" x2="25500" y2="72613"/>
                        <a14:backgroundMark x1="30477" y1="71238" x2="30659" y2="76294"/>
                        <a14:backgroundMark x1="56045" y1="4531" x2="56114" y2="10599"/>
                        <a14:backgroundMark x1="26909" y1="54571" x2="26364" y2="70186"/>
                        <a14:backgroundMark x1="57795" y1="20024" x2="56614" y2="34911"/>
                        <a14:backgroundMark x1="56614" y1="34911" x2="59273" y2="41828"/>
                        <a14:backgroundMark x1="63884" y1="47268" x2="67023" y2="50971"/>
                        <a14:backgroundMark x1="59273" y1="41828" x2="63506" y2="46822"/>
                        <a14:backgroundMark x1="67023" y1="50971" x2="69023" y2="70793"/>
                        <a14:backgroundMark x1="69023" y1="70793" x2="68727" y2="74595"/>
                        <a14:backgroundMark x1="30068" y1="72249" x2="10818" y2="72371"/>
                        <a14:backgroundMark x1="10818" y1="72371" x2="7705" y2="71481"/>
                        <a14:backgroundMark x1="39659" y1="95955" x2="41727" y2="90008"/>
                        <a14:backgroundMark x1="41727" y1="90008" x2="47091" y2="87662"/>
                        <a14:backgroundMark x1="47091" y1="87662" x2="62341" y2="93406"/>
                        <a14:backgroundMark x1="41864" y1="84951" x2="46932" y2="83617"/>
                        <a14:backgroundMark x1="46932" y1="83617" x2="51795" y2="85154"/>
                        <a14:backgroundMark x1="51795" y1="85154" x2="54864" y2="89684"/>
                        <a14:backgroundMark x1="54864" y1="89684" x2="54864" y2="89806"/>
                        <a14:backgroundMark x1="43955" y1="40817" x2="44727" y2="32565"/>
                        <a14:backgroundMark x1="43685" y1="21278" x2="43409" y2="18285"/>
                        <a14:backgroundMark x1="44727" y1="32565" x2="44501" y2="30117"/>
                        <a14:backgroundMark x1="43409" y1="18285" x2="46591" y2="15332"/>
                        <a14:backgroundMark x1="49045" y1="24879" x2="50568" y2="31675"/>
                        <a14:backgroundMark x1="50568" y1="31675" x2="49364" y2="25081"/>
                        <a14:backgroundMark x1="49364" y1="25081" x2="49932" y2="25040"/>
                        <a14:backgroundMark x1="51182" y1="56270" x2="54205" y2="51173"/>
                        <a14:backgroundMark x1="54205" y1="51173" x2="54773" y2="54328"/>
                        <a14:backgroundMark x1="60386" y1="34021" x2="68227" y2="19660"/>
                        <a14:backgroundMark x1="68227" y1="19660" x2="72477" y2="5704"/>
                        <a14:backgroundMark x1="59114" y1="42557" x2="61705" y2="46521"/>
                        <a14:backgroundMark x1="51045" y1="10356" x2="52659" y2="16424"/>
                        <a14:backgroundMark x1="48636" y1="16586" x2="49273" y2="16707"/>
                        <a14:backgroundMark x1="44909" y1="35558" x2="44364" y2="40534"/>
                        <a14:backgroundMark x1="45023" y1="36165" x2="44932" y2="40008"/>
                        <a14:backgroundMark x1="44818" y1="40251" x2="44682" y2="40453"/>
                        <a14:backgroundMark x1="45273" y1="36327" x2="45295" y2="35801"/>
                        <a14:backgroundMark x1="50864" y1="24960" x2="51000" y2="28074"/>
                        <a14:backgroundMark x1="50136" y1="23584" x2="50818" y2="23503"/>
                        <a14:backgroundMark x1="34409" y1="54976" x2="33068" y2="62581"/>
                        <a14:backgroundMark x1="33068" y1="62581" x2="32955" y2="69377"/>
                        <a14:backgroundMark x1="53477" y1="85720" x2="54500" y2="88026"/>
                        <a14:backgroundMark x1="54000" y1="84911" x2="54273" y2="85841"/>
                        <a14:backgroundMark x1="41682" y1="83010" x2="46114" y2="83131"/>
                        <a14:backgroundMark x1="46114" y1="83131" x2="46205" y2="83091"/>
                        <a14:backgroundMark x1="47318" y1="45267" x2="47432" y2="45995"/>
                        <a14:backgroundMark x1="48614" y1="44539" x2="48500" y2="47735"/>
                        <a14:backgroundMark x1="52977" y1="46157" x2="54000" y2="47492"/>
                        <a14:backgroundMark x1="51841" y1="45146" x2="52568" y2="46036"/>
                        <a14:backgroundMark x1="54068" y1="54288" x2="52500" y2="56472"/>
                        <a14:backgroundMark x1="48932" y1="52387" x2="49500" y2="52913"/>
                        <a14:backgroundMark x1="50864" y1="48584" x2="50500" y2="50647"/>
                        <a14:backgroundMark x1="49341" y1="43932" x2="49273" y2="45024"/>
                        <a14:backgroundMark x1="50977" y1="29248" x2="50955" y2="30178"/>
                        <a14:backgroundMark x1="51386" y1="26173" x2="51432" y2="27549"/>
                        <a14:backgroundMark x1="51023" y1="22856" x2="51182" y2="23018"/>
                        <a14:backgroundMark x1="51409" y1="22937" x2="51409" y2="23422"/>
                        <a14:backgroundMark x1="50500" y1="33576" x2="50341" y2="36286"/>
                        <a14:backgroundMark x1="50432" y1="36448" x2="50386" y2="36934"/>
                        <a14:backgroundMark x1="40909" y1="44782" x2="42477" y2="42031"/>
                        <a14:backgroundMark x1="60227" y1="45591" x2="60841" y2="46278"/>
                        <a14:backgroundMark x1="60205" y1="46197" x2="60545" y2="46238"/>
                        <a14:backgroundMark x1="60273" y1="47128" x2="60523" y2="46521"/>
                        <a14:backgroundMark x1="48364" y1="48948" x2="48227" y2="48989"/>
                        <a14:backgroundMark x1="48227" y1="48989" x2="49023" y2="45955"/>
                        <a14:backgroundMark x1="48977" y1="47532" x2="49614" y2="44660"/>
                        <a14:backgroundMark x1="49591" y1="43811" x2="49682" y2="44903"/>
                        <a14:backgroundMark x1="49727" y1="44053" x2="49636" y2="45267"/>
                        <a14:backgroundMark x1="49932" y1="43851" x2="49841" y2="45024"/>
                        <a14:backgroundMark x1="49841" y1="43770" x2="50136" y2="43689"/>
                        <a14:backgroundMark x1="48886" y1="54207" x2="49341" y2="54167"/>
                        <a14:backgroundMark x1="61182" y1="93002" x2="63932" y2="89968"/>
                        <a14:backgroundMark x1="68136" y1="69134" x2="68114" y2="69579"/>
                        <a14:backgroundMark x1="51103" y1="47490" x2="51103" y2="47490"/>
                      </a14:backgroundRemoval>
                    </a14:imgEffect>
                  </a14:imgLayer>
                </a14:imgProps>
              </a:ext>
              <a:ext uri="{28A0092B-C50C-407E-A947-70E740481C1C}">
                <a14:useLocalDpi xmlns:a14="http://schemas.microsoft.com/office/drawing/2010/main" val="0"/>
              </a:ext>
            </a:extLst>
          </a:blip>
          <a:srcRect l="32527" r="31481"/>
          <a:stretch/>
        </p:blipFill>
        <p:spPr>
          <a:xfrm>
            <a:off x="5126699" y="19976267"/>
            <a:ext cx="1110377" cy="1488747"/>
          </a:xfrm>
          <a:prstGeom prst="rect">
            <a:avLst/>
          </a:prstGeom>
        </p:spPr>
      </p:pic>
      <p:sp>
        <p:nvSpPr>
          <p:cNvPr id="164" name="テキスト ボックス 163">
            <a:extLst>
              <a:ext uri="{FF2B5EF4-FFF2-40B4-BE49-F238E27FC236}">
                <a16:creationId xmlns:a16="http://schemas.microsoft.com/office/drawing/2014/main" id="{8D3995C7-4EFF-9522-D08D-F69707169463}"/>
              </a:ext>
            </a:extLst>
          </p:cNvPr>
          <p:cNvSpPr txBox="1"/>
          <p:nvPr/>
        </p:nvSpPr>
        <p:spPr>
          <a:xfrm>
            <a:off x="4830551" y="21549279"/>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sp>
        <p:nvSpPr>
          <p:cNvPr id="166" name="正方形/長方形 165">
            <a:extLst>
              <a:ext uri="{FF2B5EF4-FFF2-40B4-BE49-F238E27FC236}">
                <a16:creationId xmlns:a16="http://schemas.microsoft.com/office/drawing/2014/main" id="{E69E7997-E9D1-48F9-C558-8BD81066558C}"/>
              </a:ext>
            </a:extLst>
          </p:cNvPr>
          <p:cNvSpPr/>
          <p:nvPr/>
        </p:nvSpPr>
        <p:spPr>
          <a:xfrm>
            <a:off x="173412" y="19700250"/>
            <a:ext cx="7200000" cy="745087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7" name="テキスト ボックス 166">
            <a:extLst>
              <a:ext uri="{FF2B5EF4-FFF2-40B4-BE49-F238E27FC236}">
                <a16:creationId xmlns:a16="http://schemas.microsoft.com/office/drawing/2014/main" id="{BB6F6C26-D76C-C349-CEA8-23B2DFB92727}"/>
              </a:ext>
            </a:extLst>
          </p:cNvPr>
          <p:cNvSpPr txBox="1"/>
          <p:nvPr/>
        </p:nvSpPr>
        <p:spPr>
          <a:xfrm>
            <a:off x="14649214" y="19741773"/>
            <a:ext cx="1200268" cy="830997"/>
          </a:xfrm>
          <a:prstGeom prst="rect">
            <a:avLst/>
          </a:prstGeom>
          <a:noFill/>
        </p:spPr>
        <p:txBody>
          <a:bodyPr wrap="square" rtlCol="0">
            <a:spAutoFit/>
          </a:bodyPr>
          <a:lstStyle/>
          <a:p>
            <a:pPr algn="ctr"/>
            <a:r>
              <a:rPr kumimoji="1" lang="en-US" altLang="ja-JP" sz="4800" b="1" dirty="0"/>
              <a:t>B</a:t>
            </a:r>
            <a:endParaRPr kumimoji="1" lang="ja-JP" altLang="en-US" sz="4800" b="1" dirty="0"/>
          </a:p>
        </p:txBody>
      </p:sp>
      <p:sp>
        <p:nvSpPr>
          <p:cNvPr id="168" name="テキスト ボックス 167">
            <a:extLst>
              <a:ext uri="{FF2B5EF4-FFF2-40B4-BE49-F238E27FC236}">
                <a16:creationId xmlns:a16="http://schemas.microsoft.com/office/drawing/2014/main" id="{C571A2C0-12CF-6E70-922A-38B8A88476A4}"/>
              </a:ext>
            </a:extLst>
          </p:cNvPr>
          <p:cNvSpPr txBox="1"/>
          <p:nvPr/>
        </p:nvSpPr>
        <p:spPr>
          <a:xfrm>
            <a:off x="3197751" y="19741773"/>
            <a:ext cx="1214015" cy="830997"/>
          </a:xfrm>
          <a:prstGeom prst="rect">
            <a:avLst/>
          </a:prstGeom>
          <a:noFill/>
        </p:spPr>
        <p:txBody>
          <a:bodyPr wrap="square" rtlCol="0">
            <a:spAutoFit/>
          </a:bodyPr>
          <a:lstStyle/>
          <a:p>
            <a:pPr algn="ctr"/>
            <a:r>
              <a:rPr kumimoji="1" lang="en-US" altLang="ja-JP" sz="4800" b="1" dirty="0"/>
              <a:t>A</a:t>
            </a:r>
            <a:endParaRPr kumimoji="1" lang="ja-JP" altLang="en-US" sz="4800" b="1" dirty="0"/>
          </a:p>
        </p:txBody>
      </p:sp>
      <p:pic>
        <p:nvPicPr>
          <p:cNvPr id="170" name="図 169" descr="屋外, 道路, 草, 自然 が含まれている画像&#10;&#10;自動的に生成された説明">
            <a:extLst>
              <a:ext uri="{FF2B5EF4-FFF2-40B4-BE49-F238E27FC236}">
                <a16:creationId xmlns:a16="http://schemas.microsoft.com/office/drawing/2014/main" id="{1F1616AA-00E1-BB27-53A0-36FA9DEC2C94}"/>
              </a:ext>
            </a:extLst>
          </p:cNvPr>
          <p:cNvPicPr>
            <a:picLocks noChangeAspect="1"/>
          </p:cNvPicPr>
          <p:nvPr/>
        </p:nvPicPr>
        <p:blipFill>
          <a:blip r:embed="rId9">
            <a:alphaModFix/>
            <a:extLst>
              <a:ext uri="{28A0092B-C50C-407E-A947-70E740481C1C}">
                <a14:useLocalDpi xmlns:a14="http://schemas.microsoft.com/office/drawing/2010/main" val="0"/>
              </a:ext>
            </a:extLst>
          </a:blip>
          <a:stretch>
            <a:fillRect/>
          </a:stretch>
        </p:blipFill>
        <p:spPr>
          <a:xfrm>
            <a:off x="22887004" y="22001410"/>
            <a:ext cx="3435984" cy="1717993"/>
          </a:xfrm>
          <a:prstGeom prst="rect">
            <a:avLst/>
          </a:prstGeom>
        </p:spPr>
      </p:pic>
      <p:pic>
        <p:nvPicPr>
          <p:cNvPr id="174" name="図 173" descr="天井, 屋内, テーブル, 建物 が含まれている画像&#10;&#10;自動的に生成された説明">
            <a:extLst>
              <a:ext uri="{FF2B5EF4-FFF2-40B4-BE49-F238E27FC236}">
                <a16:creationId xmlns:a16="http://schemas.microsoft.com/office/drawing/2014/main" id="{5D8FC763-F8C2-12BB-0A41-08AE29E86013}"/>
              </a:ext>
            </a:extLst>
          </p:cNvPr>
          <p:cNvPicPr>
            <a:picLocks noChangeAspect="1"/>
          </p:cNvPicPr>
          <p:nvPr/>
        </p:nvPicPr>
        <p:blipFill rotWithShape="1">
          <a:blip r:embed="rId8">
            <a:alphaModFix/>
            <a:extLst>
              <a:ext uri="{28A0092B-C50C-407E-A947-70E740481C1C}">
                <a14:useLocalDpi xmlns:a14="http://schemas.microsoft.com/office/drawing/2010/main" val="0"/>
              </a:ext>
            </a:extLst>
          </a:blip>
          <a:srcRect t="7407"/>
          <a:stretch/>
        </p:blipFill>
        <p:spPr>
          <a:xfrm>
            <a:off x="26618606" y="22001409"/>
            <a:ext cx="3435986" cy="1717995"/>
          </a:xfrm>
          <a:prstGeom prst="rect">
            <a:avLst/>
          </a:prstGeom>
        </p:spPr>
      </p:pic>
      <p:sp>
        <p:nvSpPr>
          <p:cNvPr id="177" name="正方形/長方形 176">
            <a:extLst>
              <a:ext uri="{FF2B5EF4-FFF2-40B4-BE49-F238E27FC236}">
                <a16:creationId xmlns:a16="http://schemas.microsoft.com/office/drawing/2014/main" id="{A065276E-7894-3B0B-48EE-08A43D152AA0}"/>
              </a:ext>
            </a:extLst>
          </p:cNvPr>
          <p:cNvSpPr/>
          <p:nvPr/>
        </p:nvSpPr>
        <p:spPr>
          <a:xfrm>
            <a:off x="22850144" y="19700250"/>
            <a:ext cx="7200000" cy="745087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7" name="テキスト ボックス 186">
            <a:extLst>
              <a:ext uri="{FF2B5EF4-FFF2-40B4-BE49-F238E27FC236}">
                <a16:creationId xmlns:a16="http://schemas.microsoft.com/office/drawing/2014/main" id="{511011D4-1271-EA94-D0DD-6CDB06435DAB}"/>
              </a:ext>
            </a:extLst>
          </p:cNvPr>
          <p:cNvSpPr txBox="1"/>
          <p:nvPr/>
        </p:nvSpPr>
        <p:spPr>
          <a:xfrm>
            <a:off x="53102" y="18068270"/>
            <a:ext cx="30244393" cy="1754326"/>
          </a:xfrm>
          <a:prstGeom prst="rect">
            <a:avLst/>
          </a:prstGeom>
          <a:noFill/>
        </p:spPr>
        <p:txBody>
          <a:bodyPr wrap="square" rtlCol="0">
            <a:spAutoFit/>
          </a:bodyPr>
          <a:lstStyle/>
          <a:p>
            <a:r>
              <a:rPr lang="ja-JP" altLang="en-US" sz="3600" dirty="0">
                <a:cs typeface="Times New Roman" panose="02020603050405020304" pitchFamily="18" charset="0"/>
              </a:rPr>
              <a:t>遠隔の２箇所の没入型テレプレゼンス空間を提示した際に，参加者（ロボット操作者）が２つの空間に存在すると感じるか，融合した空間に存在すると感じるか，について予備的な評価を行った．参加者は平均年齢</a:t>
            </a:r>
            <a:r>
              <a:rPr lang="en-US" altLang="ja-JP" sz="3600" dirty="0">
                <a:cs typeface="Times New Roman" panose="02020603050405020304" pitchFamily="18" charset="0"/>
              </a:rPr>
              <a:t>22.4</a:t>
            </a:r>
            <a:r>
              <a:rPr lang="ja-JP" altLang="en-US" sz="3600" dirty="0">
                <a:cs typeface="Times New Roman" panose="02020603050405020304" pitchFamily="18" charset="0"/>
              </a:rPr>
              <a:t>歳の</a:t>
            </a:r>
            <a:r>
              <a:rPr lang="en-US" altLang="ja-JP" sz="3600" dirty="0">
                <a:cs typeface="Times New Roman" panose="02020603050405020304" pitchFamily="18" charset="0"/>
              </a:rPr>
              <a:t>15</a:t>
            </a:r>
            <a:r>
              <a:rPr lang="ja-JP" altLang="en-US" sz="3600" dirty="0">
                <a:cs typeface="Times New Roman" panose="02020603050405020304" pitchFamily="18" charset="0"/>
              </a:rPr>
              <a:t>名である．参加者には，ロボットを各条件で３分間継続的に動かし続けるように指示した．実験条件は次の３条件とした．</a:t>
            </a:r>
            <a:r>
              <a:rPr lang="en-US" altLang="ja-JP" sz="3600" dirty="0">
                <a:cs typeface="Times New Roman" panose="02020603050405020304" pitchFamily="18" charset="0"/>
              </a:rPr>
              <a:t>A, B, C </a:t>
            </a:r>
            <a:r>
              <a:rPr lang="ja-JP" altLang="en-US" sz="3600" dirty="0">
                <a:cs typeface="Times New Roman" panose="02020603050405020304" pitchFamily="18" charset="0"/>
              </a:rPr>
              <a:t>いずれにおいても，操作できるロボットは１つのみである．</a:t>
            </a:r>
            <a:endParaRPr lang="en-US" altLang="ja-JP" sz="3600" dirty="0">
              <a:cs typeface="Times New Roman" panose="02020603050405020304" pitchFamily="18" charset="0"/>
            </a:endParaRPr>
          </a:p>
        </p:txBody>
      </p:sp>
      <p:cxnSp>
        <p:nvCxnSpPr>
          <p:cNvPr id="190" name="直線矢印コネクタ 189">
            <a:extLst>
              <a:ext uri="{FF2B5EF4-FFF2-40B4-BE49-F238E27FC236}">
                <a16:creationId xmlns:a16="http://schemas.microsoft.com/office/drawing/2014/main" id="{E8480813-B525-CA04-A32C-8D1B97F666EE}"/>
              </a:ext>
            </a:extLst>
          </p:cNvPr>
          <p:cNvCxnSpPr>
            <a:cxnSpLocks/>
          </p:cNvCxnSpPr>
          <p:nvPr/>
        </p:nvCxnSpPr>
        <p:spPr>
          <a:xfrm>
            <a:off x="1902975" y="23719403"/>
            <a:ext cx="0" cy="41088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92" name="図 191" descr="レゴ が含まれている画像&#10;&#10;自動的に生成された説明">
            <a:extLst>
              <a:ext uri="{FF2B5EF4-FFF2-40B4-BE49-F238E27FC236}">
                <a16:creationId xmlns:a16="http://schemas.microsoft.com/office/drawing/2014/main" id="{4827D4D3-ECB4-580C-509B-B07162E7DD16}"/>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1155008" y="24130287"/>
            <a:ext cx="1440000" cy="1080000"/>
          </a:xfrm>
          <a:prstGeom prst="rect">
            <a:avLst/>
          </a:prstGeom>
        </p:spPr>
      </p:pic>
      <p:cxnSp>
        <p:nvCxnSpPr>
          <p:cNvPr id="194" name="直線矢印コネクタ 193">
            <a:extLst>
              <a:ext uri="{FF2B5EF4-FFF2-40B4-BE49-F238E27FC236}">
                <a16:creationId xmlns:a16="http://schemas.microsoft.com/office/drawing/2014/main" id="{F26D10B2-55B3-D71C-416D-DB4A2841BF5B}"/>
              </a:ext>
            </a:extLst>
          </p:cNvPr>
          <p:cNvCxnSpPr>
            <a:cxnSpLocks/>
          </p:cNvCxnSpPr>
          <p:nvPr/>
        </p:nvCxnSpPr>
        <p:spPr>
          <a:xfrm>
            <a:off x="5662288" y="23682100"/>
            <a:ext cx="0" cy="41088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95" name="図 194" descr="レゴ が含まれている画像&#10;&#10;自動的に生成された説明">
            <a:extLst>
              <a:ext uri="{FF2B5EF4-FFF2-40B4-BE49-F238E27FC236}">
                <a16:creationId xmlns:a16="http://schemas.microsoft.com/office/drawing/2014/main" id="{4418716E-8AFC-A2B9-DA23-E98FEBC7359E}"/>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4837089" y="24130287"/>
            <a:ext cx="1440000" cy="1080000"/>
          </a:xfrm>
          <a:prstGeom prst="rect">
            <a:avLst/>
          </a:prstGeom>
        </p:spPr>
      </p:pic>
      <p:cxnSp>
        <p:nvCxnSpPr>
          <p:cNvPr id="196" name="直線矢印コネクタ 195">
            <a:extLst>
              <a:ext uri="{FF2B5EF4-FFF2-40B4-BE49-F238E27FC236}">
                <a16:creationId xmlns:a16="http://schemas.microsoft.com/office/drawing/2014/main" id="{7E3F5485-A5F5-4A13-442D-CBCA4FF8E254}"/>
              </a:ext>
            </a:extLst>
          </p:cNvPr>
          <p:cNvCxnSpPr>
            <a:cxnSpLocks/>
          </p:cNvCxnSpPr>
          <p:nvPr/>
        </p:nvCxnSpPr>
        <p:spPr>
          <a:xfrm>
            <a:off x="3788939" y="21289827"/>
            <a:ext cx="0" cy="403200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2" name="直線矢印コネクタ 201">
            <a:extLst>
              <a:ext uri="{FF2B5EF4-FFF2-40B4-BE49-F238E27FC236}">
                <a16:creationId xmlns:a16="http://schemas.microsoft.com/office/drawing/2014/main" id="{F502B7B4-D4E9-AF95-7C2F-85F8CCD49B46}"/>
              </a:ext>
            </a:extLst>
          </p:cNvPr>
          <p:cNvCxnSpPr>
            <a:cxnSpLocks/>
          </p:cNvCxnSpPr>
          <p:nvPr/>
        </p:nvCxnSpPr>
        <p:spPr>
          <a:xfrm>
            <a:off x="15270415" y="21289827"/>
            <a:ext cx="0" cy="514800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09" name="円弧 208">
            <a:extLst>
              <a:ext uri="{FF2B5EF4-FFF2-40B4-BE49-F238E27FC236}">
                <a16:creationId xmlns:a16="http://schemas.microsoft.com/office/drawing/2014/main" id="{ADBCAFF9-F560-EA4E-C598-246BD07733F5}"/>
              </a:ext>
            </a:extLst>
          </p:cNvPr>
          <p:cNvSpPr/>
          <p:nvPr/>
        </p:nvSpPr>
        <p:spPr>
          <a:xfrm>
            <a:off x="3139300" y="24481962"/>
            <a:ext cx="1229800" cy="795550"/>
          </a:xfrm>
          <a:prstGeom prst="arc">
            <a:avLst>
              <a:gd name="adj1" fmla="val 12407745"/>
              <a:gd name="adj2" fmla="val 20415092"/>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210" name="円弧 209">
            <a:extLst>
              <a:ext uri="{FF2B5EF4-FFF2-40B4-BE49-F238E27FC236}">
                <a16:creationId xmlns:a16="http://schemas.microsoft.com/office/drawing/2014/main" id="{39BEB0F1-3805-325A-B458-352E20185602}"/>
              </a:ext>
            </a:extLst>
          </p:cNvPr>
          <p:cNvSpPr/>
          <p:nvPr/>
        </p:nvSpPr>
        <p:spPr>
          <a:xfrm>
            <a:off x="3143509" y="24299825"/>
            <a:ext cx="1229800" cy="795550"/>
          </a:xfrm>
          <a:prstGeom prst="arc">
            <a:avLst>
              <a:gd name="adj1" fmla="val 1439851"/>
              <a:gd name="adj2" fmla="val 9879513"/>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11" name="テキスト ボックス 210">
            <a:extLst>
              <a:ext uri="{FF2B5EF4-FFF2-40B4-BE49-F238E27FC236}">
                <a16:creationId xmlns:a16="http://schemas.microsoft.com/office/drawing/2014/main" id="{22BB2A3E-C72A-C98E-65A4-B3B601F36727}"/>
              </a:ext>
            </a:extLst>
          </p:cNvPr>
          <p:cNvSpPr txBox="1"/>
          <p:nvPr/>
        </p:nvSpPr>
        <p:spPr>
          <a:xfrm>
            <a:off x="1185833" y="25631931"/>
            <a:ext cx="5247968" cy="584775"/>
          </a:xfrm>
          <a:prstGeom prst="rect">
            <a:avLst/>
          </a:prstGeom>
          <a:noFill/>
        </p:spPr>
        <p:txBody>
          <a:bodyPr wrap="square" rtlCol="0">
            <a:spAutoFit/>
          </a:bodyPr>
          <a:lstStyle/>
          <a:p>
            <a:r>
              <a:rPr kumimoji="1" lang="ja-JP" altLang="en-US" sz="3200" dirty="0"/>
              <a:t>コントローラにて切り替え</a:t>
            </a:r>
          </a:p>
        </p:txBody>
      </p:sp>
      <p:pic>
        <p:nvPicPr>
          <p:cNvPr id="213" name="図 212" descr="レゴ が含まれている画像&#10;&#10;自動的に生成された説明">
            <a:extLst>
              <a:ext uri="{FF2B5EF4-FFF2-40B4-BE49-F238E27FC236}">
                <a16:creationId xmlns:a16="http://schemas.microsoft.com/office/drawing/2014/main" id="{A17C7C22-3A47-9982-4DAD-F2A89F745C27}"/>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18587348" y="26361783"/>
            <a:ext cx="1080000" cy="720000"/>
          </a:xfrm>
          <a:prstGeom prst="rect">
            <a:avLst/>
          </a:prstGeom>
        </p:spPr>
      </p:pic>
      <p:pic>
        <p:nvPicPr>
          <p:cNvPr id="215" name="図 214" descr="レゴ が含まれている画像&#10;&#10;自動的に生成された説明">
            <a:extLst>
              <a:ext uri="{FF2B5EF4-FFF2-40B4-BE49-F238E27FC236}">
                <a16:creationId xmlns:a16="http://schemas.microsoft.com/office/drawing/2014/main" id="{641A85BA-DAC4-F5CF-33A9-E02CB3F14CC3}"/>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10656944" y="26361783"/>
            <a:ext cx="1080000" cy="720000"/>
          </a:xfrm>
          <a:prstGeom prst="rect">
            <a:avLst/>
          </a:prstGeom>
        </p:spPr>
      </p:pic>
      <p:cxnSp>
        <p:nvCxnSpPr>
          <p:cNvPr id="216" name="直線矢印コネクタ 215">
            <a:extLst>
              <a:ext uri="{FF2B5EF4-FFF2-40B4-BE49-F238E27FC236}">
                <a16:creationId xmlns:a16="http://schemas.microsoft.com/office/drawing/2014/main" id="{DBD825F8-728D-267F-5B48-501E6E39FD30}"/>
              </a:ext>
            </a:extLst>
          </p:cNvPr>
          <p:cNvCxnSpPr>
            <a:cxnSpLocks/>
          </p:cNvCxnSpPr>
          <p:nvPr/>
        </p:nvCxnSpPr>
        <p:spPr>
          <a:xfrm>
            <a:off x="11233704" y="25959264"/>
            <a:ext cx="0" cy="360000"/>
          </a:xfrm>
          <a:prstGeom prst="straightConnector1">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19" name="テキスト ボックス 218">
            <a:extLst>
              <a:ext uri="{FF2B5EF4-FFF2-40B4-BE49-F238E27FC236}">
                <a16:creationId xmlns:a16="http://schemas.microsoft.com/office/drawing/2014/main" id="{E0235796-E44C-8E22-B5E2-C0D70827812D}"/>
              </a:ext>
            </a:extLst>
          </p:cNvPr>
          <p:cNvSpPr txBox="1"/>
          <p:nvPr/>
        </p:nvSpPr>
        <p:spPr>
          <a:xfrm>
            <a:off x="12756193" y="26517271"/>
            <a:ext cx="5478453" cy="584775"/>
          </a:xfrm>
          <a:prstGeom prst="rect">
            <a:avLst/>
          </a:prstGeom>
          <a:noFill/>
        </p:spPr>
        <p:txBody>
          <a:bodyPr wrap="square" rtlCol="0">
            <a:spAutoFit/>
          </a:bodyPr>
          <a:lstStyle/>
          <a:p>
            <a:r>
              <a:rPr kumimoji="1" lang="ja-JP" altLang="en-US" sz="3200" dirty="0"/>
              <a:t>コントローラにて切り替え</a:t>
            </a:r>
          </a:p>
        </p:txBody>
      </p:sp>
      <p:cxnSp>
        <p:nvCxnSpPr>
          <p:cNvPr id="220" name="直線矢印コネクタ 219">
            <a:extLst>
              <a:ext uri="{FF2B5EF4-FFF2-40B4-BE49-F238E27FC236}">
                <a16:creationId xmlns:a16="http://schemas.microsoft.com/office/drawing/2014/main" id="{4D176C5F-7F2E-5F1A-DECA-8BF9881F990E}"/>
              </a:ext>
            </a:extLst>
          </p:cNvPr>
          <p:cNvCxnSpPr>
            <a:cxnSpLocks/>
          </p:cNvCxnSpPr>
          <p:nvPr/>
        </p:nvCxnSpPr>
        <p:spPr>
          <a:xfrm>
            <a:off x="22923663" y="23242419"/>
            <a:ext cx="0" cy="3302922"/>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6" name="テキスト ボックス 225">
            <a:extLst>
              <a:ext uri="{FF2B5EF4-FFF2-40B4-BE49-F238E27FC236}">
                <a16:creationId xmlns:a16="http://schemas.microsoft.com/office/drawing/2014/main" id="{EDCB67A9-6DF5-67A8-17CE-CF76352E5606}"/>
              </a:ext>
            </a:extLst>
          </p:cNvPr>
          <p:cNvSpPr txBox="1"/>
          <p:nvPr/>
        </p:nvSpPr>
        <p:spPr>
          <a:xfrm>
            <a:off x="25830019" y="19741773"/>
            <a:ext cx="1200268" cy="830997"/>
          </a:xfrm>
          <a:prstGeom prst="rect">
            <a:avLst/>
          </a:prstGeom>
          <a:noFill/>
        </p:spPr>
        <p:txBody>
          <a:bodyPr wrap="square" rtlCol="0">
            <a:spAutoFit/>
          </a:bodyPr>
          <a:lstStyle/>
          <a:p>
            <a:pPr algn="ctr"/>
            <a:r>
              <a:rPr kumimoji="1" lang="en-US" altLang="ja-JP" sz="4800" b="1" dirty="0"/>
              <a:t>C</a:t>
            </a:r>
            <a:endParaRPr kumimoji="1" lang="ja-JP" altLang="en-US" sz="4800" b="1" dirty="0"/>
          </a:p>
        </p:txBody>
      </p:sp>
      <p:sp>
        <p:nvSpPr>
          <p:cNvPr id="227" name="テキスト ボックス 226">
            <a:extLst>
              <a:ext uri="{FF2B5EF4-FFF2-40B4-BE49-F238E27FC236}">
                <a16:creationId xmlns:a16="http://schemas.microsoft.com/office/drawing/2014/main" id="{9A7A090C-4FB7-9FD0-A008-3F8DD389CC71}"/>
              </a:ext>
            </a:extLst>
          </p:cNvPr>
          <p:cNvSpPr txBox="1"/>
          <p:nvPr/>
        </p:nvSpPr>
        <p:spPr>
          <a:xfrm>
            <a:off x="24605198" y="25631931"/>
            <a:ext cx="3969216" cy="584775"/>
          </a:xfrm>
          <a:prstGeom prst="rect">
            <a:avLst/>
          </a:prstGeom>
          <a:noFill/>
        </p:spPr>
        <p:txBody>
          <a:bodyPr wrap="square" rtlCol="0">
            <a:spAutoFit/>
          </a:bodyPr>
          <a:lstStyle/>
          <a:p>
            <a:r>
              <a:rPr kumimoji="1" lang="en-US" altLang="ja-JP" sz="3200" dirty="0"/>
              <a:t>10</a:t>
            </a:r>
            <a:r>
              <a:rPr kumimoji="1" lang="ja-JP" altLang="en-US" sz="3200" dirty="0"/>
              <a:t>秒毎に自動切換え</a:t>
            </a:r>
          </a:p>
        </p:txBody>
      </p:sp>
      <p:cxnSp>
        <p:nvCxnSpPr>
          <p:cNvPr id="230" name="コネクタ: カギ線 229">
            <a:extLst>
              <a:ext uri="{FF2B5EF4-FFF2-40B4-BE49-F238E27FC236}">
                <a16:creationId xmlns:a16="http://schemas.microsoft.com/office/drawing/2014/main" id="{53B8B2DC-7BE8-7825-5770-213FA9DFF308}"/>
              </a:ext>
            </a:extLst>
          </p:cNvPr>
          <p:cNvCxnSpPr>
            <a:cxnSpLocks/>
          </p:cNvCxnSpPr>
          <p:nvPr/>
        </p:nvCxnSpPr>
        <p:spPr>
          <a:xfrm rot="5400000" flipH="1" flipV="1">
            <a:off x="2228991" y="37529482"/>
            <a:ext cx="796184" cy="1008552"/>
          </a:xfrm>
          <a:prstGeom prst="bentConnector3">
            <a:avLst>
              <a:gd name="adj1" fmla="val 148917"/>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31" name="テキスト ボックス 230">
            <a:extLst>
              <a:ext uri="{FF2B5EF4-FFF2-40B4-BE49-F238E27FC236}">
                <a16:creationId xmlns:a16="http://schemas.microsoft.com/office/drawing/2014/main" id="{339C3322-3B13-4B16-E59F-DEA87E686B7D}"/>
              </a:ext>
            </a:extLst>
          </p:cNvPr>
          <p:cNvSpPr txBox="1"/>
          <p:nvPr/>
        </p:nvSpPr>
        <p:spPr>
          <a:xfrm>
            <a:off x="2386713" y="36907132"/>
            <a:ext cx="457200" cy="523220"/>
          </a:xfrm>
          <a:prstGeom prst="rect">
            <a:avLst/>
          </a:prstGeom>
          <a:noFill/>
        </p:spPr>
        <p:txBody>
          <a:bodyPr wrap="square" rtlCol="0">
            <a:spAutoFit/>
          </a:bodyPr>
          <a:lstStyle/>
          <a:p>
            <a:pPr algn="ctr"/>
            <a:r>
              <a:rPr kumimoji="1" lang="en-US" altLang="ja-JP" sz="2800" b="1" dirty="0"/>
              <a:t>*</a:t>
            </a:r>
            <a:endParaRPr kumimoji="1" lang="ja-JP" altLang="en-US" sz="2800" b="1" dirty="0"/>
          </a:p>
        </p:txBody>
      </p:sp>
      <p:sp>
        <p:nvSpPr>
          <p:cNvPr id="232" name="テキスト ボックス 231">
            <a:extLst>
              <a:ext uri="{FF2B5EF4-FFF2-40B4-BE49-F238E27FC236}">
                <a16:creationId xmlns:a16="http://schemas.microsoft.com/office/drawing/2014/main" id="{88175E24-C8F5-97B5-E7A7-E189F1A0625A}"/>
              </a:ext>
            </a:extLst>
          </p:cNvPr>
          <p:cNvSpPr txBox="1"/>
          <p:nvPr/>
        </p:nvSpPr>
        <p:spPr>
          <a:xfrm>
            <a:off x="2074921" y="35890557"/>
            <a:ext cx="2315421" cy="584775"/>
          </a:xfrm>
          <a:prstGeom prst="rect">
            <a:avLst/>
          </a:prstGeom>
          <a:noFill/>
        </p:spPr>
        <p:txBody>
          <a:bodyPr wrap="square" rtlCol="0">
            <a:spAutoFit/>
          </a:bodyPr>
          <a:lstStyle/>
          <a:p>
            <a:pPr algn="ctr"/>
            <a:r>
              <a:rPr kumimoji="1" lang="en-US" altLang="ja-JP" sz="3200" b="1" dirty="0"/>
              <a:t>* : p&lt;0.01</a:t>
            </a:r>
            <a:endParaRPr kumimoji="1" lang="ja-JP" altLang="en-US" sz="3200" b="1" dirty="0"/>
          </a:p>
        </p:txBody>
      </p:sp>
      <p:sp>
        <p:nvSpPr>
          <p:cNvPr id="233" name="テキスト ボックス 232">
            <a:extLst>
              <a:ext uri="{FF2B5EF4-FFF2-40B4-BE49-F238E27FC236}">
                <a16:creationId xmlns:a16="http://schemas.microsoft.com/office/drawing/2014/main" id="{F14F0A71-F8A0-3F9B-FCE2-F14466AE3C5D}"/>
              </a:ext>
            </a:extLst>
          </p:cNvPr>
          <p:cNvSpPr txBox="1"/>
          <p:nvPr/>
        </p:nvSpPr>
        <p:spPr>
          <a:xfrm>
            <a:off x="1635227" y="40571538"/>
            <a:ext cx="975160" cy="646331"/>
          </a:xfrm>
          <a:prstGeom prst="rect">
            <a:avLst/>
          </a:prstGeom>
          <a:noFill/>
        </p:spPr>
        <p:txBody>
          <a:bodyPr wrap="square" rtlCol="0">
            <a:spAutoFit/>
          </a:bodyPr>
          <a:lstStyle/>
          <a:p>
            <a:pPr algn="ctr"/>
            <a:r>
              <a:rPr kumimoji="1" lang="en-US" altLang="ja-JP" sz="3600" b="1" dirty="0"/>
              <a:t>A</a:t>
            </a:r>
          </a:p>
        </p:txBody>
      </p:sp>
      <p:sp>
        <p:nvSpPr>
          <p:cNvPr id="234" name="テキスト ボックス 233">
            <a:extLst>
              <a:ext uri="{FF2B5EF4-FFF2-40B4-BE49-F238E27FC236}">
                <a16:creationId xmlns:a16="http://schemas.microsoft.com/office/drawing/2014/main" id="{2472B5AF-4E17-ADE5-6A3E-38D4B053114D}"/>
              </a:ext>
            </a:extLst>
          </p:cNvPr>
          <p:cNvSpPr txBox="1"/>
          <p:nvPr/>
        </p:nvSpPr>
        <p:spPr>
          <a:xfrm>
            <a:off x="2722324" y="40571538"/>
            <a:ext cx="743728" cy="646331"/>
          </a:xfrm>
          <a:prstGeom prst="rect">
            <a:avLst/>
          </a:prstGeom>
          <a:noFill/>
        </p:spPr>
        <p:txBody>
          <a:bodyPr wrap="square" rtlCol="0">
            <a:spAutoFit/>
          </a:bodyPr>
          <a:lstStyle/>
          <a:p>
            <a:pPr algn="ctr"/>
            <a:r>
              <a:rPr kumimoji="1" lang="en-US" altLang="ja-JP" sz="3600" b="1" dirty="0"/>
              <a:t>B</a:t>
            </a:r>
          </a:p>
        </p:txBody>
      </p:sp>
      <p:sp>
        <p:nvSpPr>
          <p:cNvPr id="235" name="テキスト ボックス 234">
            <a:extLst>
              <a:ext uri="{FF2B5EF4-FFF2-40B4-BE49-F238E27FC236}">
                <a16:creationId xmlns:a16="http://schemas.microsoft.com/office/drawing/2014/main" id="{9E92B118-73F9-0F7A-4DEF-DD6E6C296A9F}"/>
              </a:ext>
            </a:extLst>
          </p:cNvPr>
          <p:cNvSpPr txBox="1"/>
          <p:nvPr/>
        </p:nvSpPr>
        <p:spPr>
          <a:xfrm>
            <a:off x="3673707" y="40571538"/>
            <a:ext cx="954592" cy="646331"/>
          </a:xfrm>
          <a:prstGeom prst="rect">
            <a:avLst/>
          </a:prstGeom>
          <a:noFill/>
        </p:spPr>
        <p:txBody>
          <a:bodyPr wrap="square" rtlCol="0">
            <a:spAutoFit/>
          </a:bodyPr>
          <a:lstStyle/>
          <a:p>
            <a:pPr algn="ctr"/>
            <a:r>
              <a:rPr kumimoji="1" lang="en-US" altLang="ja-JP" sz="3600" b="1" dirty="0"/>
              <a:t>C</a:t>
            </a:r>
          </a:p>
        </p:txBody>
      </p:sp>
      <p:sp>
        <p:nvSpPr>
          <p:cNvPr id="236" name="テキスト ボックス 235">
            <a:extLst>
              <a:ext uri="{FF2B5EF4-FFF2-40B4-BE49-F238E27FC236}">
                <a16:creationId xmlns:a16="http://schemas.microsoft.com/office/drawing/2014/main" id="{D2D9A07D-D370-20D8-30CD-0FFC4EE23CC3}"/>
              </a:ext>
            </a:extLst>
          </p:cNvPr>
          <p:cNvSpPr txBox="1"/>
          <p:nvPr/>
        </p:nvSpPr>
        <p:spPr>
          <a:xfrm rot="16200000">
            <a:off x="-1312812" y="37988935"/>
            <a:ext cx="3557224" cy="584775"/>
          </a:xfrm>
          <a:prstGeom prst="rect">
            <a:avLst/>
          </a:prstGeom>
          <a:noFill/>
        </p:spPr>
        <p:txBody>
          <a:bodyPr wrap="square" rtlCol="0">
            <a:spAutoFit/>
          </a:bodyPr>
          <a:lstStyle/>
          <a:p>
            <a:pPr algn="ctr"/>
            <a:r>
              <a:rPr kumimoji="1" lang="ja-JP" altLang="en-US" sz="3200" b="1" dirty="0"/>
              <a:t>同時存在感覚強度</a:t>
            </a:r>
            <a:endParaRPr kumimoji="1" lang="en-US" altLang="ja-JP" sz="3200" b="1" dirty="0"/>
          </a:p>
        </p:txBody>
      </p:sp>
      <p:sp>
        <p:nvSpPr>
          <p:cNvPr id="258" name="テキスト ボックス 257">
            <a:extLst>
              <a:ext uri="{FF2B5EF4-FFF2-40B4-BE49-F238E27FC236}">
                <a16:creationId xmlns:a16="http://schemas.microsoft.com/office/drawing/2014/main" id="{67E73BA3-509D-79DF-1314-DC6ADD5D2230}"/>
              </a:ext>
            </a:extLst>
          </p:cNvPr>
          <p:cNvSpPr txBox="1"/>
          <p:nvPr/>
        </p:nvSpPr>
        <p:spPr>
          <a:xfrm>
            <a:off x="673768" y="41429674"/>
            <a:ext cx="4514125" cy="646331"/>
          </a:xfrm>
          <a:prstGeom prst="rect">
            <a:avLst/>
          </a:prstGeom>
          <a:noFill/>
        </p:spPr>
        <p:txBody>
          <a:bodyPr wrap="square" rtlCol="0">
            <a:spAutoFit/>
          </a:bodyPr>
          <a:lstStyle/>
          <a:p>
            <a:r>
              <a:rPr kumimoji="1" lang="ja-JP" altLang="en-US" sz="3600" dirty="0"/>
              <a:t>図３：設問１の結果</a:t>
            </a:r>
          </a:p>
        </p:txBody>
      </p:sp>
      <p:sp>
        <p:nvSpPr>
          <p:cNvPr id="260" name="テキスト ボックス 259">
            <a:extLst>
              <a:ext uri="{FF2B5EF4-FFF2-40B4-BE49-F238E27FC236}">
                <a16:creationId xmlns:a16="http://schemas.microsoft.com/office/drawing/2014/main" id="{F07B8FCC-AE14-E886-214A-77711BCBC5CE}"/>
              </a:ext>
            </a:extLst>
          </p:cNvPr>
          <p:cNvSpPr txBox="1"/>
          <p:nvPr/>
        </p:nvSpPr>
        <p:spPr>
          <a:xfrm>
            <a:off x="250363" y="28242159"/>
            <a:ext cx="14400000" cy="3970318"/>
          </a:xfrm>
          <a:prstGeom prst="rect">
            <a:avLst/>
          </a:prstGeom>
          <a:noFill/>
          <a:ln w="6350">
            <a:solidFill>
              <a:schemeClr val="tx1"/>
            </a:solidFill>
          </a:ln>
        </p:spPr>
        <p:txBody>
          <a:bodyPr wrap="square" rtlCol="0">
            <a:spAutoFit/>
          </a:bodyPr>
          <a:lstStyle/>
          <a:p>
            <a:r>
              <a:rPr lang="ja-JP" altLang="en-US" sz="3600" b="1" u="sng" dirty="0">
                <a:cs typeface="Times New Roman" panose="02020603050405020304" pitchFamily="18" charset="0"/>
              </a:rPr>
              <a:t>質問紙</a:t>
            </a:r>
            <a:endParaRPr lang="en-US" altLang="ja-JP" sz="3600" b="1" u="sng" dirty="0">
              <a:cs typeface="Times New Roman" panose="02020603050405020304" pitchFamily="18" charset="0"/>
            </a:endParaRPr>
          </a:p>
          <a:p>
            <a:pPr marL="342900" indent="-342900">
              <a:buFont typeface="Arial" panose="020B0604020202020204" pitchFamily="34" charset="0"/>
              <a:buChar char="•"/>
            </a:pPr>
            <a:r>
              <a:rPr lang="ja-JP" altLang="en-US" sz="3600" dirty="0">
                <a:cs typeface="Times New Roman" panose="02020603050405020304" pitchFamily="18" charset="0"/>
              </a:rPr>
              <a:t>設問１：２つの遠隔空間に同時に存在しているような感覚を覚えた</a:t>
            </a:r>
            <a:br>
              <a:rPr lang="en-US" altLang="ja-JP" sz="3600" dirty="0">
                <a:cs typeface="Times New Roman" panose="02020603050405020304" pitchFamily="18" charset="0"/>
              </a:rPr>
            </a:br>
            <a:r>
              <a:rPr lang="ja-JP" altLang="en-US" sz="3600" dirty="0">
                <a:cs typeface="Times New Roman" panose="02020603050405020304" pitchFamily="18" charset="0"/>
              </a:rPr>
              <a:t>　　　　頻度はどれくらいか？</a:t>
            </a:r>
            <a:endParaRPr lang="en-US" altLang="ja-JP" sz="3600" dirty="0">
              <a:cs typeface="Times New Roman" panose="02020603050405020304" pitchFamily="18" charset="0"/>
            </a:endParaRPr>
          </a:p>
          <a:p>
            <a:pPr algn="ctr"/>
            <a:r>
              <a:rPr lang="ja-JP" altLang="en-US" sz="3600" dirty="0">
                <a:cs typeface="Times New Roman" panose="02020603050405020304" pitchFamily="18" charset="0"/>
              </a:rPr>
              <a:t>１：一度もない，２：時々，３：頻繁に，４：常に</a:t>
            </a:r>
            <a:endParaRPr lang="en-US" altLang="ja-JP" sz="3600" dirty="0">
              <a:cs typeface="Times New Roman" panose="02020603050405020304" pitchFamily="18" charset="0"/>
            </a:endParaRPr>
          </a:p>
          <a:p>
            <a:pPr marL="342900" indent="-342900">
              <a:buFont typeface="Arial" panose="020B0604020202020204" pitchFamily="34" charset="0"/>
              <a:buChar char="•"/>
            </a:pPr>
            <a:r>
              <a:rPr lang="ja-JP" altLang="en-US" sz="3600" dirty="0">
                <a:cs typeface="Times New Roman" panose="02020603050405020304" pitchFamily="18" charset="0"/>
              </a:rPr>
              <a:t>設問２：最も当てはまるものを一つだけ選択：</a:t>
            </a:r>
            <a:endParaRPr lang="en-US" altLang="ja-JP" sz="3600" dirty="0">
              <a:cs typeface="Times New Roman" panose="02020603050405020304" pitchFamily="18" charset="0"/>
            </a:endParaRPr>
          </a:p>
          <a:p>
            <a:pPr marL="914400" lvl="1" indent="-457200">
              <a:buFont typeface="+mj-lt"/>
              <a:buAutoNum type="arabicPeriod"/>
            </a:pPr>
            <a:r>
              <a:rPr lang="ja-JP" altLang="en-US" sz="3600" dirty="0">
                <a:solidFill>
                  <a:schemeClr val="accent1"/>
                </a:solidFill>
                <a:cs typeface="Times New Roman" panose="02020603050405020304" pitchFamily="18" charset="0"/>
              </a:rPr>
              <a:t>２つの遠隔空間に分身したような感覚（図１）</a:t>
            </a:r>
            <a:endParaRPr lang="en-US" altLang="ja-JP" sz="3600" dirty="0">
              <a:solidFill>
                <a:schemeClr val="accent1"/>
              </a:solidFill>
              <a:cs typeface="Times New Roman" panose="02020603050405020304" pitchFamily="18" charset="0"/>
            </a:endParaRPr>
          </a:p>
          <a:p>
            <a:pPr marL="914400" lvl="1" indent="-457200">
              <a:buFont typeface="+mj-lt"/>
              <a:buAutoNum type="arabicPeriod"/>
            </a:pPr>
            <a:r>
              <a:rPr lang="ja-JP" altLang="en-US" sz="3600" dirty="0">
                <a:solidFill>
                  <a:schemeClr val="accent2"/>
                </a:solidFill>
                <a:cs typeface="Times New Roman" panose="02020603050405020304" pitchFamily="18" charset="0"/>
              </a:rPr>
              <a:t>２つの遠隔空間が融合した空間に存在するような感覚（図２）</a:t>
            </a:r>
            <a:endParaRPr lang="en-US" altLang="ja-JP" sz="3600" dirty="0">
              <a:solidFill>
                <a:schemeClr val="accent2"/>
              </a:solidFill>
              <a:cs typeface="Times New Roman" panose="02020603050405020304" pitchFamily="18" charset="0"/>
            </a:endParaRPr>
          </a:p>
        </p:txBody>
      </p:sp>
      <p:sp>
        <p:nvSpPr>
          <p:cNvPr id="273" name="テキスト ボックス 272">
            <a:extLst>
              <a:ext uri="{FF2B5EF4-FFF2-40B4-BE49-F238E27FC236}">
                <a16:creationId xmlns:a16="http://schemas.microsoft.com/office/drawing/2014/main" id="{4ADD41EB-1BE7-E478-4790-51D365C39731}"/>
              </a:ext>
            </a:extLst>
          </p:cNvPr>
          <p:cNvSpPr txBox="1"/>
          <p:nvPr/>
        </p:nvSpPr>
        <p:spPr>
          <a:xfrm rot="16200000">
            <a:off x="3994477" y="37852616"/>
            <a:ext cx="2320071" cy="584775"/>
          </a:xfrm>
          <a:prstGeom prst="rect">
            <a:avLst/>
          </a:prstGeom>
          <a:noFill/>
        </p:spPr>
        <p:txBody>
          <a:bodyPr wrap="square" rtlCol="0">
            <a:spAutoFit/>
          </a:bodyPr>
          <a:lstStyle/>
          <a:p>
            <a:pPr algn="ctr"/>
            <a:r>
              <a:rPr kumimoji="1" lang="ja-JP" altLang="en-US" sz="3200" b="1" dirty="0"/>
              <a:t>内訳（</a:t>
            </a:r>
            <a:r>
              <a:rPr kumimoji="1" lang="en-US" altLang="ja-JP" sz="3200" b="1" dirty="0"/>
              <a:t>%</a:t>
            </a:r>
            <a:r>
              <a:rPr kumimoji="1" lang="ja-JP" altLang="en-US" sz="3200" b="1" dirty="0"/>
              <a:t>）</a:t>
            </a:r>
            <a:endParaRPr kumimoji="1" lang="en-US" altLang="ja-JP" sz="3200" b="1" dirty="0"/>
          </a:p>
        </p:txBody>
      </p:sp>
      <p:sp>
        <p:nvSpPr>
          <p:cNvPr id="274" name="正方形/長方形 273">
            <a:extLst>
              <a:ext uri="{FF2B5EF4-FFF2-40B4-BE49-F238E27FC236}">
                <a16:creationId xmlns:a16="http://schemas.microsoft.com/office/drawing/2014/main" id="{BFBBB7B7-248F-E894-8BB6-ACA191E979EE}"/>
              </a:ext>
            </a:extLst>
          </p:cNvPr>
          <p:cNvSpPr/>
          <p:nvPr/>
        </p:nvSpPr>
        <p:spPr>
          <a:xfrm>
            <a:off x="5050244" y="35222893"/>
            <a:ext cx="252000" cy="504000"/>
          </a:xfrm>
          <a:prstGeom prst="rect">
            <a:avLst/>
          </a:prstGeom>
          <a:solidFill>
            <a:srgbClr val="8FAAD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3600"/>
          </a:p>
        </p:txBody>
      </p:sp>
      <p:sp>
        <p:nvSpPr>
          <p:cNvPr id="275" name="テキスト ボックス 274">
            <a:extLst>
              <a:ext uri="{FF2B5EF4-FFF2-40B4-BE49-F238E27FC236}">
                <a16:creationId xmlns:a16="http://schemas.microsoft.com/office/drawing/2014/main" id="{194922EC-5E10-9C9B-1E00-6DE84291F072}"/>
              </a:ext>
            </a:extLst>
          </p:cNvPr>
          <p:cNvSpPr txBox="1"/>
          <p:nvPr/>
        </p:nvSpPr>
        <p:spPr>
          <a:xfrm>
            <a:off x="5267319" y="35311995"/>
            <a:ext cx="1858018" cy="461665"/>
          </a:xfrm>
          <a:prstGeom prst="rect">
            <a:avLst/>
          </a:prstGeom>
          <a:noFill/>
        </p:spPr>
        <p:txBody>
          <a:bodyPr wrap="square" rtlCol="0">
            <a:spAutoFit/>
          </a:bodyPr>
          <a:lstStyle/>
          <a:p>
            <a:r>
              <a:rPr kumimoji="1" lang="ja-JP" altLang="en-US" sz="2400" b="1" dirty="0"/>
              <a:t>図１の感覚</a:t>
            </a:r>
          </a:p>
        </p:txBody>
      </p:sp>
      <p:sp>
        <p:nvSpPr>
          <p:cNvPr id="276" name="正方形/長方形 275">
            <a:extLst>
              <a:ext uri="{FF2B5EF4-FFF2-40B4-BE49-F238E27FC236}">
                <a16:creationId xmlns:a16="http://schemas.microsoft.com/office/drawing/2014/main" id="{9AB9ECDD-8EB2-80C7-F052-E202B2D5405F}"/>
              </a:ext>
            </a:extLst>
          </p:cNvPr>
          <p:cNvSpPr/>
          <p:nvPr/>
        </p:nvSpPr>
        <p:spPr>
          <a:xfrm>
            <a:off x="7214399" y="35198053"/>
            <a:ext cx="252000" cy="504000"/>
          </a:xfrm>
          <a:prstGeom prst="rect">
            <a:avLst/>
          </a:prstGeom>
          <a:solidFill>
            <a:srgbClr val="F4B1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3600"/>
          </a:p>
        </p:txBody>
      </p:sp>
      <p:sp>
        <p:nvSpPr>
          <p:cNvPr id="277" name="テキスト ボックス 276">
            <a:extLst>
              <a:ext uri="{FF2B5EF4-FFF2-40B4-BE49-F238E27FC236}">
                <a16:creationId xmlns:a16="http://schemas.microsoft.com/office/drawing/2014/main" id="{B1353EAA-CE32-91ED-7ADE-5A06B6303ADA}"/>
              </a:ext>
            </a:extLst>
          </p:cNvPr>
          <p:cNvSpPr txBox="1"/>
          <p:nvPr/>
        </p:nvSpPr>
        <p:spPr>
          <a:xfrm>
            <a:off x="7463698" y="35311995"/>
            <a:ext cx="1735726" cy="461665"/>
          </a:xfrm>
          <a:prstGeom prst="rect">
            <a:avLst/>
          </a:prstGeom>
          <a:noFill/>
        </p:spPr>
        <p:txBody>
          <a:bodyPr wrap="square" rtlCol="0">
            <a:spAutoFit/>
          </a:bodyPr>
          <a:lstStyle/>
          <a:p>
            <a:r>
              <a:rPr kumimoji="1" lang="ja-JP" altLang="en-US" sz="2400" b="1" dirty="0"/>
              <a:t>図２の感覚</a:t>
            </a:r>
          </a:p>
        </p:txBody>
      </p:sp>
      <p:sp>
        <p:nvSpPr>
          <p:cNvPr id="278" name="テキスト ボックス 277">
            <a:extLst>
              <a:ext uri="{FF2B5EF4-FFF2-40B4-BE49-F238E27FC236}">
                <a16:creationId xmlns:a16="http://schemas.microsoft.com/office/drawing/2014/main" id="{EF781D0A-0393-3A35-BF2F-13C623EFD32B}"/>
              </a:ext>
            </a:extLst>
          </p:cNvPr>
          <p:cNvSpPr txBox="1"/>
          <p:nvPr/>
        </p:nvSpPr>
        <p:spPr>
          <a:xfrm>
            <a:off x="5531605" y="41472406"/>
            <a:ext cx="4411224" cy="646331"/>
          </a:xfrm>
          <a:prstGeom prst="rect">
            <a:avLst/>
          </a:prstGeom>
          <a:noFill/>
        </p:spPr>
        <p:txBody>
          <a:bodyPr wrap="square" rtlCol="0">
            <a:spAutoFit/>
          </a:bodyPr>
          <a:lstStyle/>
          <a:p>
            <a:r>
              <a:rPr kumimoji="1" lang="ja-JP" altLang="en-US" sz="3600" dirty="0"/>
              <a:t>図４：設問２の結果</a:t>
            </a:r>
          </a:p>
        </p:txBody>
      </p:sp>
      <p:sp>
        <p:nvSpPr>
          <p:cNvPr id="279" name="テキスト ボックス 278">
            <a:extLst>
              <a:ext uri="{FF2B5EF4-FFF2-40B4-BE49-F238E27FC236}">
                <a16:creationId xmlns:a16="http://schemas.microsoft.com/office/drawing/2014/main" id="{D9A22F75-C9F5-B13D-96FB-BBAEB0906052}"/>
              </a:ext>
            </a:extLst>
          </p:cNvPr>
          <p:cNvSpPr txBox="1"/>
          <p:nvPr/>
        </p:nvSpPr>
        <p:spPr>
          <a:xfrm>
            <a:off x="6307080" y="40571538"/>
            <a:ext cx="975160" cy="646331"/>
          </a:xfrm>
          <a:prstGeom prst="rect">
            <a:avLst/>
          </a:prstGeom>
          <a:noFill/>
        </p:spPr>
        <p:txBody>
          <a:bodyPr wrap="square" rtlCol="0">
            <a:spAutoFit/>
          </a:bodyPr>
          <a:lstStyle/>
          <a:p>
            <a:pPr algn="ctr"/>
            <a:r>
              <a:rPr kumimoji="1" lang="en-US" altLang="ja-JP" sz="3600" b="1" dirty="0"/>
              <a:t>A</a:t>
            </a:r>
          </a:p>
        </p:txBody>
      </p:sp>
      <p:sp>
        <p:nvSpPr>
          <p:cNvPr id="280" name="テキスト ボックス 279">
            <a:extLst>
              <a:ext uri="{FF2B5EF4-FFF2-40B4-BE49-F238E27FC236}">
                <a16:creationId xmlns:a16="http://schemas.microsoft.com/office/drawing/2014/main" id="{69E71EBF-0648-2FC6-1EC5-C7E3A7108908}"/>
              </a:ext>
            </a:extLst>
          </p:cNvPr>
          <p:cNvSpPr txBox="1"/>
          <p:nvPr/>
        </p:nvSpPr>
        <p:spPr>
          <a:xfrm>
            <a:off x="7378707" y="40571538"/>
            <a:ext cx="743728" cy="646331"/>
          </a:xfrm>
          <a:prstGeom prst="rect">
            <a:avLst/>
          </a:prstGeom>
          <a:noFill/>
        </p:spPr>
        <p:txBody>
          <a:bodyPr wrap="square" rtlCol="0">
            <a:spAutoFit/>
          </a:bodyPr>
          <a:lstStyle/>
          <a:p>
            <a:pPr algn="ctr"/>
            <a:r>
              <a:rPr kumimoji="1" lang="en-US" altLang="ja-JP" sz="3600" b="1" dirty="0"/>
              <a:t>B</a:t>
            </a:r>
          </a:p>
        </p:txBody>
      </p:sp>
      <p:sp>
        <p:nvSpPr>
          <p:cNvPr id="281" name="テキスト ボックス 280">
            <a:extLst>
              <a:ext uri="{FF2B5EF4-FFF2-40B4-BE49-F238E27FC236}">
                <a16:creationId xmlns:a16="http://schemas.microsoft.com/office/drawing/2014/main" id="{B62E200C-31DA-9771-9CE7-F935AD54E2D9}"/>
              </a:ext>
            </a:extLst>
          </p:cNvPr>
          <p:cNvSpPr txBox="1"/>
          <p:nvPr/>
        </p:nvSpPr>
        <p:spPr>
          <a:xfrm>
            <a:off x="8235103" y="40571538"/>
            <a:ext cx="954592" cy="646331"/>
          </a:xfrm>
          <a:prstGeom prst="rect">
            <a:avLst/>
          </a:prstGeom>
          <a:noFill/>
        </p:spPr>
        <p:txBody>
          <a:bodyPr wrap="square" rtlCol="0">
            <a:spAutoFit/>
          </a:bodyPr>
          <a:lstStyle/>
          <a:p>
            <a:pPr algn="ctr"/>
            <a:r>
              <a:rPr kumimoji="1" lang="en-US" altLang="ja-JP" sz="3600" b="1" dirty="0"/>
              <a:t>C</a:t>
            </a:r>
          </a:p>
        </p:txBody>
      </p:sp>
      <p:sp>
        <p:nvSpPr>
          <p:cNvPr id="284" name="テキスト ボックス 283">
            <a:extLst>
              <a:ext uri="{FF2B5EF4-FFF2-40B4-BE49-F238E27FC236}">
                <a16:creationId xmlns:a16="http://schemas.microsoft.com/office/drawing/2014/main" id="{6ADA2C89-23B4-E7B4-9FE8-A6358DDAF83D}"/>
              </a:ext>
            </a:extLst>
          </p:cNvPr>
          <p:cNvSpPr txBox="1"/>
          <p:nvPr/>
        </p:nvSpPr>
        <p:spPr>
          <a:xfrm rot="16200000">
            <a:off x="6691812" y="37840902"/>
            <a:ext cx="5983396" cy="584775"/>
          </a:xfrm>
          <a:prstGeom prst="rect">
            <a:avLst/>
          </a:prstGeom>
          <a:noFill/>
        </p:spPr>
        <p:txBody>
          <a:bodyPr wrap="square" rtlCol="0">
            <a:spAutoFit/>
          </a:bodyPr>
          <a:lstStyle/>
          <a:p>
            <a:pPr algn="ctr"/>
            <a:r>
              <a:rPr kumimoji="1" lang="ja-JP" altLang="en-US" sz="3200" b="1" dirty="0"/>
              <a:t>切り替えまでの操作時間（秒）</a:t>
            </a:r>
            <a:endParaRPr kumimoji="1" lang="en-US" altLang="ja-JP" sz="3200" b="1" dirty="0"/>
          </a:p>
        </p:txBody>
      </p:sp>
      <p:sp>
        <p:nvSpPr>
          <p:cNvPr id="294" name="テキスト ボックス 293">
            <a:extLst>
              <a:ext uri="{FF2B5EF4-FFF2-40B4-BE49-F238E27FC236}">
                <a16:creationId xmlns:a16="http://schemas.microsoft.com/office/drawing/2014/main" id="{1E71DCD8-25DA-549C-E75D-FA88C85B5C9A}"/>
              </a:ext>
            </a:extLst>
          </p:cNvPr>
          <p:cNvSpPr txBox="1"/>
          <p:nvPr/>
        </p:nvSpPr>
        <p:spPr>
          <a:xfrm>
            <a:off x="10431137" y="41472405"/>
            <a:ext cx="3904807" cy="646331"/>
          </a:xfrm>
          <a:prstGeom prst="rect">
            <a:avLst/>
          </a:prstGeom>
          <a:noFill/>
        </p:spPr>
        <p:txBody>
          <a:bodyPr wrap="square" rtlCol="0">
            <a:spAutoFit/>
          </a:bodyPr>
          <a:lstStyle/>
          <a:p>
            <a:r>
              <a:rPr kumimoji="1" lang="ja-JP" altLang="en-US" sz="3600" dirty="0"/>
              <a:t>図５：操作時間</a:t>
            </a:r>
          </a:p>
        </p:txBody>
      </p:sp>
      <p:sp>
        <p:nvSpPr>
          <p:cNvPr id="295" name="テキスト ボックス 294">
            <a:extLst>
              <a:ext uri="{FF2B5EF4-FFF2-40B4-BE49-F238E27FC236}">
                <a16:creationId xmlns:a16="http://schemas.microsoft.com/office/drawing/2014/main" id="{31DDBFBA-B148-1C57-2811-E5D9DAAEFEE0}"/>
              </a:ext>
            </a:extLst>
          </p:cNvPr>
          <p:cNvSpPr txBox="1"/>
          <p:nvPr/>
        </p:nvSpPr>
        <p:spPr>
          <a:xfrm>
            <a:off x="250364" y="32302698"/>
            <a:ext cx="14400000" cy="2308324"/>
          </a:xfrm>
          <a:prstGeom prst="rect">
            <a:avLst/>
          </a:prstGeom>
          <a:noFill/>
        </p:spPr>
        <p:txBody>
          <a:bodyPr wrap="square" rtlCol="0">
            <a:spAutoFit/>
          </a:bodyPr>
          <a:lstStyle/>
          <a:p>
            <a:r>
              <a:rPr lang="ja-JP" altLang="en-US" sz="3600" dirty="0">
                <a:cs typeface="Times New Roman" panose="02020603050405020304" pitchFamily="18" charset="0"/>
              </a:rPr>
              <a:t>２つの遠隔実空間に存在する感覚の強度とその標準誤差である．分散分析の結果，要因</a:t>
            </a:r>
            <a:r>
              <a:rPr lang="en-US" altLang="ja-JP" sz="3600" dirty="0">
                <a:cs typeface="Times New Roman" panose="02020603050405020304" pitchFamily="18" charset="0"/>
              </a:rPr>
              <a:t>A,B,C</a:t>
            </a:r>
            <a:r>
              <a:rPr lang="ja-JP" altLang="en-US" sz="3600" dirty="0">
                <a:cs typeface="Times New Roman" panose="02020603050405020304" pitchFamily="18" charset="0"/>
              </a:rPr>
              <a:t>は有意であった </a:t>
            </a:r>
            <a:r>
              <a:rPr lang="en-US" altLang="ja-JP" sz="3600" dirty="0">
                <a:cs typeface="Times New Roman" panose="02020603050405020304" pitchFamily="18" charset="0"/>
              </a:rPr>
              <a:t>(p&lt;0.01)</a:t>
            </a:r>
            <a:r>
              <a:rPr lang="ja-JP" altLang="en-US" sz="3600" dirty="0">
                <a:cs typeface="Times New Roman" panose="02020603050405020304" pitchFamily="18" charset="0"/>
              </a:rPr>
              <a:t>．多重比較 </a:t>
            </a:r>
            <a:r>
              <a:rPr lang="en-US" altLang="ja-JP" sz="3600" dirty="0">
                <a:cs typeface="Times New Roman" panose="02020603050405020304" pitchFamily="18" charset="0"/>
              </a:rPr>
              <a:t>(Holm</a:t>
            </a:r>
            <a:r>
              <a:rPr lang="ja-JP" altLang="en-US" sz="3600" dirty="0">
                <a:cs typeface="Times New Roman" panose="02020603050405020304" pitchFamily="18" charset="0"/>
              </a:rPr>
              <a:t>法</a:t>
            </a:r>
            <a:r>
              <a:rPr lang="en-US" altLang="ja-JP" sz="3600" dirty="0">
                <a:cs typeface="Times New Roman" panose="02020603050405020304" pitchFamily="18" charset="0"/>
              </a:rPr>
              <a:t>5%</a:t>
            </a:r>
            <a:r>
              <a:rPr lang="ja-JP" altLang="en-US" sz="3600" dirty="0">
                <a:cs typeface="Times New Roman" panose="02020603050405020304" pitchFamily="18" charset="0"/>
              </a:rPr>
              <a:t>水準</a:t>
            </a:r>
            <a:r>
              <a:rPr lang="en-US" altLang="ja-JP" sz="3600" dirty="0">
                <a:cs typeface="Times New Roman" panose="02020603050405020304" pitchFamily="18" charset="0"/>
              </a:rPr>
              <a:t>)</a:t>
            </a:r>
            <a:r>
              <a:rPr lang="ja-JP" altLang="en-US" sz="3600" dirty="0">
                <a:cs typeface="Times New Roman" panose="02020603050405020304" pitchFamily="18" charset="0"/>
              </a:rPr>
              <a:t>の結果，</a:t>
            </a:r>
            <a:r>
              <a:rPr lang="en-US" altLang="ja-JP" sz="3600" dirty="0">
                <a:cs typeface="Times New Roman" panose="02020603050405020304" pitchFamily="18" charset="0"/>
              </a:rPr>
              <a:t>A&lt;B</a:t>
            </a:r>
            <a:r>
              <a:rPr lang="ja-JP" altLang="en-US" sz="3600" dirty="0">
                <a:cs typeface="Times New Roman" panose="02020603050405020304" pitchFamily="18" charset="0"/>
              </a:rPr>
              <a:t> </a:t>
            </a:r>
            <a:r>
              <a:rPr lang="en-US" altLang="ja-JP" sz="3600" dirty="0">
                <a:cs typeface="Times New Roman" panose="02020603050405020304" pitchFamily="18" charset="0"/>
              </a:rPr>
              <a:t>(p&lt;0.01) </a:t>
            </a:r>
            <a:r>
              <a:rPr lang="ja-JP" altLang="en-US" sz="3600" dirty="0">
                <a:cs typeface="Times New Roman" panose="02020603050405020304" pitchFamily="18" charset="0"/>
              </a:rPr>
              <a:t>となった．図４に設問２の結果を示す．図５は操作対象のロボットを切り替えるまでの操作時間である．</a:t>
            </a:r>
            <a:endParaRPr lang="en-US" altLang="ja-JP" sz="3600" dirty="0">
              <a:cs typeface="Times New Roman" panose="02020603050405020304" pitchFamily="18" charset="0"/>
            </a:endParaRPr>
          </a:p>
        </p:txBody>
      </p:sp>
      <p:sp>
        <p:nvSpPr>
          <p:cNvPr id="297" name="テキスト ボックス 296">
            <a:extLst>
              <a:ext uri="{FF2B5EF4-FFF2-40B4-BE49-F238E27FC236}">
                <a16:creationId xmlns:a16="http://schemas.microsoft.com/office/drawing/2014/main" id="{252B3F30-38C5-CC60-E279-91A736B75EC7}"/>
              </a:ext>
            </a:extLst>
          </p:cNvPr>
          <p:cNvSpPr txBox="1"/>
          <p:nvPr/>
        </p:nvSpPr>
        <p:spPr>
          <a:xfrm>
            <a:off x="15302351" y="28354914"/>
            <a:ext cx="14760000" cy="13388280"/>
          </a:xfrm>
          <a:prstGeom prst="rect">
            <a:avLst/>
          </a:prstGeom>
          <a:noFill/>
        </p:spPr>
        <p:txBody>
          <a:bodyPr wrap="square" rtlCol="0">
            <a:spAutoFit/>
          </a:bodyPr>
          <a:lstStyle/>
          <a:p>
            <a:r>
              <a:rPr lang="ja-JP" altLang="en-US" sz="3600" b="1" u="sng" dirty="0">
                <a:cs typeface="Times New Roman" panose="02020603050405020304" pitchFamily="18" charset="0"/>
              </a:rPr>
              <a:t>同時に２箇所に存在する感覚の強度</a:t>
            </a:r>
            <a:endParaRPr lang="en-US" altLang="ja-JP" sz="3600" b="1" u="sng" dirty="0">
              <a:cs typeface="Times New Roman" panose="02020603050405020304" pitchFamily="18" charset="0"/>
            </a:endParaRPr>
          </a:p>
          <a:p>
            <a:pPr algn="just"/>
            <a:r>
              <a:rPr lang="ja-JP" altLang="en-US" sz="3600" i="0" dirty="0">
                <a:effectLst/>
                <a:cs typeface="Times New Roman" panose="02020603050405020304" pitchFamily="18" charset="0"/>
              </a:rPr>
              <a:t>　図３，有意に</a:t>
            </a:r>
            <a:r>
              <a:rPr lang="en-US" altLang="ja-JP" sz="3600" i="0" dirty="0">
                <a:effectLst/>
                <a:cs typeface="Times New Roman" panose="02020603050405020304" pitchFamily="18" charset="0"/>
              </a:rPr>
              <a:t>A&lt;B</a:t>
            </a:r>
            <a:r>
              <a:rPr lang="ja-JP" altLang="en-US" sz="3600" i="0" dirty="0">
                <a:effectLst/>
                <a:cs typeface="Times New Roman" panose="02020603050405020304" pitchFamily="18" charset="0"/>
              </a:rPr>
              <a:t>の</a:t>
            </a:r>
            <a:r>
              <a:rPr lang="ja-JP" altLang="en-US" sz="3600" dirty="0">
                <a:cs typeface="Times New Roman" panose="02020603050405020304" pitchFamily="18" charset="0"/>
              </a:rPr>
              <a:t>要因は，</a:t>
            </a:r>
            <a:r>
              <a:rPr lang="ja-JP" altLang="en-US" sz="3600" i="0" dirty="0">
                <a:effectLst/>
                <a:cs typeface="Times New Roman" panose="02020603050405020304" pitchFamily="18" charset="0"/>
              </a:rPr>
              <a:t>２つの空間が同時に視覚化されていることである．また，通常の視野と著しく異なる条件でも，単独空間提示より強度が高くなるととは，視野の一貫性がなくとも認知的空間が並立しうることを示唆している．</a:t>
            </a:r>
            <a:endParaRPr lang="en-US" altLang="ja-JP" sz="3600" i="0" dirty="0">
              <a:effectLst/>
              <a:cs typeface="Times New Roman" panose="02020603050405020304" pitchFamily="18" charset="0"/>
            </a:endParaRPr>
          </a:p>
          <a:p>
            <a:pPr algn="just"/>
            <a:r>
              <a:rPr lang="ja-JP" altLang="en-US" sz="3600" dirty="0">
                <a:cs typeface="Times New Roman" panose="02020603050405020304" pitchFamily="18" charset="0"/>
              </a:rPr>
              <a:t>　平均値の比較であるが，</a:t>
            </a:r>
            <a:r>
              <a:rPr lang="en-US" altLang="ja-JP" sz="3600" dirty="0">
                <a:cs typeface="Times New Roman" panose="02020603050405020304" pitchFamily="18" charset="0"/>
              </a:rPr>
              <a:t>A</a:t>
            </a:r>
            <a:r>
              <a:rPr lang="ja-JP" altLang="en-US" sz="3600" dirty="0">
                <a:cs typeface="Times New Roman" panose="02020603050405020304" pitchFamily="18" charset="0"/>
              </a:rPr>
              <a:t>条件より</a:t>
            </a:r>
            <a:r>
              <a:rPr lang="en-US" altLang="ja-JP" sz="3600" dirty="0">
                <a:cs typeface="Times New Roman" panose="02020603050405020304" pitchFamily="18" charset="0"/>
              </a:rPr>
              <a:t>C</a:t>
            </a:r>
            <a:r>
              <a:rPr lang="ja-JP" altLang="en-US" sz="3600" dirty="0">
                <a:cs typeface="Times New Roman" panose="02020603050405020304" pitchFamily="18" charset="0"/>
              </a:rPr>
              <a:t>条件の方がやや強い．図５から，</a:t>
            </a:r>
            <a:r>
              <a:rPr lang="en-US" altLang="ja-JP" sz="3600" dirty="0">
                <a:cs typeface="Times New Roman" panose="02020603050405020304" pitchFamily="18" charset="0"/>
              </a:rPr>
              <a:t>A</a:t>
            </a:r>
            <a:r>
              <a:rPr lang="ja-JP" altLang="en-US" sz="3600" dirty="0">
                <a:cs typeface="Times New Roman" panose="02020603050405020304" pitchFamily="18" charset="0"/>
              </a:rPr>
              <a:t>条件ではロボットを切り替えるまでの時間が平均</a:t>
            </a:r>
            <a:r>
              <a:rPr lang="en-US" altLang="ja-JP" sz="3600" dirty="0">
                <a:cs typeface="Times New Roman" panose="02020603050405020304" pitchFamily="18" charset="0"/>
              </a:rPr>
              <a:t>30</a:t>
            </a:r>
            <a:r>
              <a:rPr lang="ja-JP" altLang="en-US" sz="3600" dirty="0">
                <a:cs typeface="Times New Roman" panose="02020603050405020304" pitchFamily="18" charset="0"/>
              </a:rPr>
              <a:t>秒であるのに対して，自動切換えの</a:t>
            </a:r>
            <a:r>
              <a:rPr lang="en-US" altLang="ja-JP" sz="3600" dirty="0">
                <a:cs typeface="Times New Roman" panose="02020603050405020304" pitchFamily="18" charset="0"/>
              </a:rPr>
              <a:t>C</a:t>
            </a:r>
            <a:r>
              <a:rPr lang="ja-JP" altLang="en-US" sz="3600" dirty="0">
                <a:cs typeface="Times New Roman" panose="02020603050405020304" pitchFamily="18" charset="0"/>
              </a:rPr>
              <a:t>条件では</a:t>
            </a:r>
            <a:r>
              <a:rPr lang="en-US" altLang="ja-JP" sz="3600" dirty="0">
                <a:cs typeface="Times New Roman" panose="02020603050405020304" pitchFamily="18" charset="0"/>
              </a:rPr>
              <a:t>10</a:t>
            </a:r>
            <a:r>
              <a:rPr lang="ja-JP" altLang="en-US" sz="3600" dirty="0">
                <a:cs typeface="Times New Roman" panose="02020603050405020304" pitchFamily="18" charset="0"/>
              </a:rPr>
              <a:t>秒と短い．</a:t>
            </a:r>
            <a:r>
              <a:rPr lang="en-US" altLang="ja-JP" sz="3600" dirty="0">
                <a:cs typeface="Times New Roman" panose="02020603050405020304" pitchFamily="18" charset="0"/>
              </a:rPr>
              <a:t>C</a:t>
            </a:r>
            <a:r>
              <a:rPr lang="ja-JP" altLang="en-US" sz="3600" dirty="0">
                <a:cs typeface="Times New Roman" panose="02020603050405020304" pitchFamily="18" charset="0"/>
              </a:rPr>
              <a:t>条件では切り替わる以前に操作していたロボットの視野による認知空間の忘却の程度が低くなることで，同時に存在する感覚を強めた可能性も考えられる．</a:t>
            </a:r>
            <a:endParaRPr lang="en-US" altLang="ja-JP" sz="3600" dirty="0">
              <a:cs typeface="Times New Roman" panose="02020603050405020304" pitchFamily="18" charset="0"/>
            </a:endParaRPr>
          </a:p>
          <a:p>
            <a:pPr algn="just"/>
            <a:endParaRPr lang="en-US" altLang="ja-JP" sz="3600" dirty="0">
              <a:cs typeface="Times New Roman" panose="02020603050405020304" pitchFamily="18" charset="0"/>
            </a:endParaRPr>
          </a:p>
          <a:p>
            <a:r>
              <a:rPr lang="ja-JP" altLang="en-US" sz="3600" b="1" u="sng" dirty="0">
                <a:cs typeface="Times New Roman" panose="02020603050405020304" pitchFamily="18" charset="0"/>
              </a:rPr>
              <a:t>空間と身体の感覚の優位性</a:t>
            </a:r>
            <a:endParaRPr lang="en-US" altLang="ja-JP" sz="3600" b="1" u="sng" dirty="0">
              <a:cs typeface="Times New Roman" panose="02020603050405020304" pitchFamily="18" charset="0"/>
            </a:endParaRPr>
          </a:p>
          <a:p>
            <a:r>
              <a:rPr lang="ja-JP" altLang="en-US" sz="3600" dirty="0">
                <a:cs typeface="Times New Roman" panose="02020603050405020304" pitchFamily="18" charset="0"/>
              </a:rPr>
              <a:t>　条件</a:t>
            </a:r>
            <a:r>
              <a:rPr lang="en-US" altLang="ja-JP" sz="3600" dirty="0">
                <a:cs typeface="Times New Roman" panose="02020603050405020304" pitchFamily="18" charset="0"/>
              </a:rPr>
              <a:t>A</a:t>
            </a:r>
            <a:r>
              <a:rPr lang="ja-JP" altLang="en-US" sz="3600" dirty="0">
                <a:cs typeface="Times New Roman" panose="02020603050405020304" pitchFamily="18" charset="0"/>
              </a:rPr>
              <a:t>および条件</a:t>
            </a:r>
            <a:r>
              <a:rPr lang="en-US" altLang="ja-JP" sz="3600" dirty="0">
                <a:cs typeface="Times New Roman" panose="02020603050405020304" pitchFamily="18" charset="0"/>
              </a:rPr>
              <a:t>C</a:t>
            </a:r>
            <a:r>
              <a:rPr lang="ja-JP" altLang="en-US" sz="3600" dirty="0">
                <a:cs typeface="Times New Roman" panose="02020603050405020304" pitchFamily="18" charset="0"/>
              </a:rPr>
              <a:t>では２つの遠隔空間に分身して存在する感覚を持つ参加者が多かった．これは一度に１つの空間を視覚化したことで，それぞれの空間への没入感を強めたが，意識内で２つの空間の関係が設定されていないためと考える．</a:t>
            </a:r>
            <a:endParaRPr lang="en-US" altLang="ja-JP" sz="3600" dirty="0">
              <a:cs typeface="Times New Roman" panose="02020603050405020304" pitchFamily="18" charset="0"/>
            </a:endParaRPr>
          </a:p>
          <a:p>
            <a:r>
              <a:rPr lang="ja-JP" altLang="en-US" sz="3600" dirty="0">
                <a:cs typeface="Times New Roman" panose="02020603050405020304" pitchFamily="18" charset="0"/>
              </a:rPr>
              <a:t>　</a:t>
            </a:r>
            <a:r>
              <a:rPr lang="en-US" altLang="ja-JP" sz="3600" dirty="0">
                <a:cs typeface="Times New Roman" panose="02020603050405020304" pitchFamily="18" charset="0"/>
              </a:rPr>
              <a:t>B</a:t>
            </a:r>
            <a:r>
              <a:rPr lang="ja-JP" altLang="en-US" sz="3600" dirty="0">
                <a:cs typeface="Times New Roman" panose="02020603050405020304" pitchFamily="18" charset="0"/>
              </a:rPr>
              <a:t>条件では２つの遠隔空間が融合した空間に存在する感覚を持つ参加者が多くなった．これは２つの空間がオーバーレイ表示されることで，自身の体が別の空間に分身して存在する感覚となるよりも，２つの遠隔空間が融合した空間に１つの分身が存在する感覚が強くなったためと考えられる．</a:t>
            </a:r>
            <a:endParaRPr lang="en-US" altLang="ja-JP" sz="3600" dirty="0">
              <a:cs typeface="Times New Roman" panose="02020603050405020304" pitchFamily="18" charset="0"/>
            </a:endParaRPr>
          </a:p>
          <a:p>
            <a:r>
              <a:rPr lang="ja-JP" altLang="en-US" sz="3600" b="1" u="sng" dirty="0">
                <a:cs typeface="Times New Roman" panose="02020603050405020304" pitchFamily="18" charset="0"/>
              </a:rPr>
              <a:t>まとめ</a:t>
            </a:r>
            <a:endParaRPr lang="en-US" altLang="ja-JP" sz="3600" b="1" u="sng" dirty="0">
              <a:cs typeface="Times New Roman" panose="02020603050405020304" pitchFamily="18" charset="0"/>
            </a:endParaRPr>
          </a:p>
          <a:p>
            <a:r>
              <a:rPr lang="ja-JP" altLang="en-US" sz="3600" dirty="0">
                <a:cs typeface="Times New Roman" panose="02020603050405020304" pitchFamily="18" charset="0"/>
              </a:rPr>
              <a:t>２空間の提示継続性が同時性知覚を高めるため条件</a:t>
            </a:r>
            <a:r>
              <a:rPr lang="en-US" altLang="ja-JP" sz="3600" dirty="0">
                <a:cs typeface="Times New Roman" panose="02020603050405020304" pitchFamily="18" charset="0"/>
              </a:rPr>
              <a:t>B</a:t>
            </a:r>
            <a:r>
              <a:rPr lang="ja-JP" altLang="en-US" sz="3600" dirty="0">
                <a:cs typeface="Times New Roman" panose="02020603050405020304" pitchFamily="18" charset="0"/>
              </a:rPr>
              <a:t>が継続性で有利であることに依存して，</a:t>
            </a:r>
            <a:r>
              <a:rPr lang="en-US" altLang="ja-JP" sz="3600" dirty="0">
                <a:cs typeface="Times New Roman" panose="02020603050405020304" pitchFamily="18" charset="0"/>
              </a:rPr>
              <a:t>B</a:t>
            </a:r>
            <a:r>
              <a:rPr lang="ja-JP" altLang="en-US" sz="3600" dirty="0">
                <a:cs typeface="Times New Roman" panose="02020603050405020304" pitchFamily="18" charset="0"/>
              </a:rPr>
              <a:t>条件が同時存在感が高い．</a:t>
            </a:r>
            <a:endParaRPr lang="en-US" altLang="ja-JP" sz="3600" dirty="0">
              <a:cs typeface="Times New Roman" panose="02020603050405020304" pitchFamily="18" charset="0"/>
            </a:endParaRPr>
          </a:p>
        </p:txBody>
      </p:sp>
      <p:pic>
        <p:nvPicPr>
          <p:cNvPr id="283" name="図 282" descr="グラフ, 箱ひげ図&#10;&#10;自動的に生成された説明">
            <a:extLst>
              <a:ext uri="{FF2B5EF4-FFF2-40B4-BE49-F238E27FC236}">
                <a16:creationId xmlns:a16="http://schemas.microsoft.com/office/drawing/2014/main" id="{D59B56B1-E691-EB01-EB16-F5D6DC38EA0D}"/>
              </a:ext>
            </a:extLst>
          </p:cNvPr>
          <p:cNvPicPr>
            <a:picLocks noChangeAspect="1"/>
          </p:cNvPicPr>
          <p:nvPr/>
        </p:nvPicPr>
        <p:blipFill rotWithShape="1">
          <a:blip r:embed="rId32">
            <a:extLst>
              <a:ext uri="{28A0092B-C50C-407E-A947-70E740481C1C}">
                <a14:useLocalDpi xmlns:a14="http://schemas.microsoft.com/office/drawing/2010/main" val="0"/>
              </a:ext>
            </a:extLst>
          </a:blip>
          <a:srcRect l="25076" r="20164" b="6685"/>
          <a:stretch/>
        </p:blipFill>
        <p:spPr>
          <a:xfrm>
            <a:off x="10218931" y="34957578"/>
            <a:ext cx="3653756" cy="5795795"/>
          </a:xfrm>
          <a:prstGeom prst="rect">
            <a:avLst/>
          </a:prstGeom>
        </p:spPr>
      </p:pic>
      <p:sp>
        <p:nvSpPr>
          <p:cNvPr id="285" name="テキスト ボックス 284">
            <a:extLst>
              <a:ext uri="{FF2B5EF4-FFF2-40B4-BE49-F238E27FC236}">
                <a16:creationId xmlns:a16="http://schemas.microsoft.com/office/drawing/2014/main" id="{6A917630-6FF2-A6D3-423A-FCECCC623E58}"/>
              </a:ext>
            </a:extLst>
          </p:cNvPr>
          <p:cNvSpPr txBox="1"/>
          <p:nvPr/>
        </p:nvSpPr>
        <p:spPr>
          <a:xfrm>
            <a:off x="10774184" y="35335932"/>
            <a:ext cx="1643678" cy="523220"/>
          </a:xfrm>
          <a:prstGeom prst="rect">
            <a:avLst/>
          </a:prstGeom>
          <a:solidFill>
            <a:schemeClr val="bg1"/>
          </a:solidFill>
        </p:spPr>
        <p:txBody>
          <a:bodyPr wrap="square" rtlCol="0">
            <a:spAutoFit/>
          </a:bodyPr>
          <a:lstStyle/>
          <a:p>
            <a:r>
              <a:rPr kumimoji="1" lang="ja-JP" altLang="en-US" sz="2800" b="1" dirty="0"/>
              <a:t>四足型</a:t>
            </a:r>
          </a:p>
        </p:txBody>
      </p:sp>
      <p:sp>
        <p:nvSpPr>
          <p:cNvPr id="286" name="テキスト ボックス 285">
            <a:extLst>
              <a:ext uri="{FF2B5EF4-FFF2-40B4-BE49-F238E27FC236}">
                <a16:creationId xmlns:a16="http://schemas.microsoft.com/office/drawing/2014/main" id="{8144E2C5-47BC-D1C5-9085-8F5D6120BAE5}"/>
              </a:ext>
            </a:extLst>
          </p:cNvPr>
          <p:cNvSpPr txBox="1"/>
          <p:nvPr/>
        </p:nvSpPr>
        <p:spPr>
          <a:xfrm>
            <a:off x="12955687" y="35348287"/>
            <a:ext cx="1428452" cy="523220"/>
          </a:xfrm>
          <a:prstGeom prst="rect">
            <a:avLst/>
          </a:prstGeom>
          <a:solidFill>
            <a:schemeClr val="bg1"/>
          </a:solidFill>
        </p:spPr>
        <p:txBody>
          <a:bodyPr wrap="square" rtlCol="0">
            <a:spAutoFit/>
          </a:bodyPr>
          <a:lstStyle/>
          <a:p>
            <a:r>
              <a:rPr kumimoji="1" lang="ja-JP" altLang="en-US" sz="2800" b="1" dirty="0"/>
              <a:t>車輪型</a:t>
            </a:r>
          </a:p>
        </p:txBody>
      </p:sp>
      <p:sp>
        <p:nvSpPr>
          <p:cNvPr id="291" name="テキスト ボックス 290">
            <a:extLst>
              <a:ext uri="{FF2B5EF4-FFF2-40B4-BE49-F238E27FC236}">
                <a16:creationId xmlns:a16="http://schemas.microsoft.com/office/drawing/2014/main" id="{E5D5BDC6-C439-B1E4-524A-1974B029D44D}"/>
              </a:ext>
            </a:extLst>
          </p:cNvPr>
          <p:cNvSpPr txBox="1"/>
          <p:nvPr/>
        </p:nvSpPr>
        <p:spPr>
          <a:xfrm>
            <a:off x="10649028" y="40571538"/>
            <a:ext cx="1670114" cy="646331"/>
          </a:xfrm>
          <a:prstGeom prst="rect">
            <a:avLst/>
          </a:prstGeom>
          <a:solidFill>
            <a:schemeClr val="bg1"/>
          </a:solidFill>
        </p:spPr>
        <p:txBody>
          <a:bodyPr wrap="square" rtlCol="0">
            <a:spAutoFit/>
          </a:bodyPr>
          <a:lstStyle/>
          <a:p>
            <a:pPr algn="ctr"/>
            <a:r>
              <a:rPr kumimoji="1" lang="en-US" altLang="ja-JP" sz="3600" b="1" dirty="0"/>
              <a:t>A</a:t>
            </a:r>
          </a:p>
        </p:txBody>
      </p:sp>
      <p:sp>
        <p:nvSpPr>
          <p:cNvPr id="292" name="テキスト ボックス 291">
            <a:extLst>
              <a:ext uri="{FF2B5EF4-FFF2-40B4-BE49-F238E27FC236}">
                <a16:creationId xmlns:a16="http://schemas.microsoft.com/office/drawing/2014/main" id="{78BE2533-1CFB-DE33-897E-8B1F9DA91DA8}"/>
              </a:ext>
            </a:extLst>
          </p:cNvPr>
          <p:cNvSpPr txBox="1"/>
          <p:nvPr/>
        </p:nvSpPr>
        <p:spPr>
          <a:xfrm>
            <a:off x="12309483" y="40571538"/>
            <a:ext cx="1480403" cy="646331"/>
          </a:xfrm>
          <a:prstGeom prst="rect">
            <a:avLst/>
          </a:prstGeom>
          <a:solidFill>
            <a:schemeClr val="bg1"/>
          </a:solidFill>
        </p:spPr>
        <p:txBody>
          <a:bodyPr wrap="square" rtlCol="0">
            <a:spAutoFit/>
          </a:bodyPr>
          <a:lstStyle/>
          <a:p>
            <a:pPr algn="ctr"/>
            <a:r>
              <a:rPr kumimoji="1" lang="en-US" altLang="ja-JP" sz="3600" b="1" dirty="0"/>
              <a:t>B</a:t>
            </a:r>
          </a:p>
        </p:txBody>
      </p:sp>
      <p:sp>
        <p:nvSpPr>
          <p:cNvPr id="298" name="テキスト ボックス 297">
            <a:extLst>
              <a:ext uri="{FF2B5EF4-FFF2-40B4-BE49-F238E27FC236}">
                <a16:creationId xmlns:a16="http://schemas.microsoft.com/office/drawing/2014/main" id="{3A5EBAC2-8667-7C52-091A-683F2C98B47D}"/>
              </a:ext>
            </a:extLst>
          </p:cNvPr>
          <p:cNvSpPr txBox="1"/>
          <p:nvPr/>
        </p:nvSpPr>
        <p:spPr>
          <a:xfrm>
            <a:off x="10177323" y="40188362"/>
            <a:ext cx="650363" cy="523220"/>
          </a:xfrm>
          <a:prstGeom prst="rect">
            <a:avLst/>
          </a:prstGeom>
          <a:noFill/>
        </p:spPr>
        <p:txBody>
          <a:bodyPr wrap="square" rtlCol="0">
            <a:spAutoFit/>
          </a:bodyPr>
          <a:lstStyle/>
          <a:p>
            <a:r>
              <a:rPr kumimoji="1" lang="en-US" altLang="ja-JP" sz="2800" b="1" dirty="0"/>
              <a:t>0</a:t>
            </a:r>
            <a:endParaRPr kumimoji="1" lang="ja-JP" altLang="en-US" sz="2800" b="1" dirty="0"/>
          </a:p>
        </p:txBody>
      </p:sp>
      <p:sp>
        <p:nvSpPr>
          <p:cNvPr id="299" name="テキスト ボックス 298">
            <a:extLst>
              <a:ext uri="{FF2B5EF4-FFF2-40B4-BE49-F238E27FC236}">
                <a16:creationId xmlns:a16="http://schemas.microsoft.com/office/drawing/2014/main" id="{B88ECAA4-C9B7-9CA3-55C6-CC9539FEFE74}"/>
              </a:ext>
            </a:extLst>
          </p:cNvPr>
          <p:cNvSpPr txBox="1"/>
          <p:nvPr/>
        </p:nvSpPr>
        <p:spPr>
          <a:xfrm>
            <a:off x="9972332" y="39435047"/>
            <a:ext cx="928471" cy="523220"/>
          </a:xfrm>
          <a:prstGeom prst="rect">
            <a:avLst/>
          </a:prstGeom>
          <a:noFill/>
        </p:spPr>
        <p:txBody>
          <a:bodyPr wrap="square" rtlCol="0">
            <a:spAutoFit/>
          </a:bodyPr>
          <a:lstStyle/>
          <a:p>
            <a:r>
              <a:rPr kumimoji="1" lang="en-US" altLang="ja-JP" sz="2800" b="1" dirty="0"/>
              <a:t>20</a:t>
            </a:r>
            <a:endParaRPr kumimoji="1" lang="ja-JP" altLang="en-US" sz="2800" b="1" dirty="0"/>
          </a:p>
        </p:txBody>
      </p:sp>
      <p:sp>
        <p:nvSpPr>
          <p:cNvPr id="300" name="テキスト ボックス 299">
            <a:extLst>
              <a:ext uri="{FF2B5EF4-FFF2-40B4-BE49-F238E27FC236}">
                <a16:creationId xmlns:a16="http://schemas.microsoft.com/office/drawing/2014/main" id="{6CF84F20-E6C8-9460-23EB-C11A99D8812C}"/>
              </a:ext>
            </a:extLst>
          </p:cNvPr>
          <p:cNvSpPr txBox="1"/>
          <p:nvPr/>
        </p:nvSpPr>
        <p:spPr>
          <a:xfrm>
            <a:off x="9957922" y="38709239"/>
            <a:ext cx="928471" cy="523220"/>
          </a:xfrm>
          <a:prstGeom prst="rect">
            <a:avLst/>
          </a:prstGeom>
          <a:noFill/>
        </p:spPr>
        <p:txBody>
          <a:bodyPr wrap="square" rtlCol="0">
            <a:spAutoFit/>
          </a:bodyPr>
          <a:lstStyle/>
          <a:p>
            <a:r>
              <a:rPr kumimoji="1" lang="en-US" altLang="ja-JP" sz="2800" b="1" dirty="0"/>
              <a:t>40</a:t>
            </a:r>
            <a:endParaRPr kumimoji="1" lang="ja-JP" altLang="en-US" sz="2800" b="1" dirty="0"/>
          </a:p>
        </p:txBody>
      </p:sp>
      <p:sp>
        <p:nvSpPr>
          <p:cNvPr id="301" name="テキスト ボックス 300">
            <a:extLst>
              <a:ext uri="{FF2B5EF4-FFF2-40B4-BE49-F238E27FC236}">
                <a16:creationId xmlns:a16="http://schemas.microsoft.com/office/drawing/2014/main" id="{3CAC0C75-67A1-8BAF-9120-A35214D4E115}"/>
              </a:ext>
            </a:extLst>
          </p:cNvPr>
          <p:cNvSpPr txBox="1"/>
          <p:nvPr/>
        </p:nvSpPr>
        <p:spPr>
          <a:xfrm>
            <a:off x="9957922" y="37934569"/>
            <a:ext cx="928471" cy="523220"/>
          </a:xfrm>
          <a:prstGeom prst="rect">
            <a:avLst/>
          </a:prstGeom>
          <a:noFill/>
        </p:spPr>
        <p:txBody>
          <a:bodyPr wrap="square" rtlCol="0">
            <a:spAutoFit/>
          </a:bodyPr>
          <a:lstStyle/>
          <a:p>
            <a:r>
              <a:rPr kumimoji="1" lang="en-US" altLang="ja-JP" sz="2800" b="1" dirty="0"/>
              <a:t>60</a:t>
            </a:r>
            <a:endParaRPr kumimoji="1" lang="ja-JP" altLang="en-US" sz="2800" b="1" dirty="0"/>
          </a:p>
        </p:txBody>
      </p:sp>
      <p:sp>
        <p:nvSpPr>
          <p:cNvPr id="302" name="テキスト ボックス 301">
            <a:extLst>
              <a:ext uri="{FF2B5EF4-FFF2-40B4-BE49-F238E27FC236}">
                <a16:creationId xmlns:a16="http://schemas.microsoft.com/office/drawing/2014/main" id="{CBE92236-2362-4C60-C45E-2CAE8191E2A0}"/>
              </a:ext>
            </a:extLst>
          </p:cNvPr>
          <p:cNvSpPr txBox="1"/>
          <p:nvPr/>
        </p:nvSpPr>
        <p:spPr>
          <a:xfrm>
            <a:off x="9953164" y="37203084"/>
            <a:ext cx="928471" cy="523220"/>
          </a:xfrm>
          <a:prstGeom prst="rect">
            <a:avLst/>
          </a:prstGeom>
          <a:noFill/>
        </p:spPr>
        <p:txBody>
          <a:bodyPr wrap="square" rtlCol="0">
            <a:spAutoFit/>
          </a:bodyPr>
          <a:lstStyle/>
          <a:p>
            <a:r>
              <a:rPr kumimoji="1" lang="en-US" altLang="ja-JP" sz="2800" b="1" dirty="0"/>
              <a:t>80</a:t>
            </a:r>
            <a:endParaRPr kumimoji="1" lang="ja-JP" altLang="en-US" sz="2800" b="1" dirty="0"/>
          </a:p>
        </p:txBody>
      </p:sp>
      <p:sp>
        <p:nvSpPr>
          <p:cNvPr id="303" name="テキスト ボックス 302">
            <a:extLst>
              <a:ext uri="{FF2B5EF4-FFF2-40B4-BE49-F238E27FC236}">
                <a16:creationId xmlns:a16="http://schemas.microsoft.com/office/drawing/2014/main" id="{2C18A9E9-DD18-AA06-7439-FACE3211B083}"/>
              </a:ext>
            </a:extLst>
          </p:cNvPr>
          <p:cNvSpPr txBox="1"/>
          <p:nvPr/>
        </p:nvSpPr>
        <p:spPr>
          <a:xfrm>
            <a:off x="9728501" y="36389811"/>
            <a:ext cx="1071063" cy="523220"/>
          </a:xfrm>
          <a:prstGeom prst="rect">
            <a:avLst/>
          </a:prstGeom>
          <a:noFill/>
        </p:spPr>
        <p:txBody>
          <a:bodyPr wrap="square" rtlCol="0">
            <a:spAutoFit/>
          </a:bodyPr>
          <a:lstStyle/>
          <a:p>
            <a:r>
              <a:rPr kumimoji="1" lang="en-US" altLang="ja-JP" sz="2800" b="1" dirty="0"/>
              <a:t>100</a:t>
            </a:r>
            <a:endParaRPr kumimoji="1" lang="ja-JP" altLang="en-US" sz="2800" b="1" dirty="0"/>
          </a:p>
        </p:txBody>
      </p:sp>
      <p:sp>
        <p:nvSpPr>
          <p:cNvPr id="304" name="テキスト ボックス 303">
            <a:extLst>
              <a:ext uri="{FF2B5EF4-FFF2-40B4-BE49-F238E27FC236}">
                <a16:creationId xmlns:a16="http://schemas.microsoft.com/office/drawing/2014/main" id="{5DA0DE26-2F38-B6D0-645D-5CE1B03B246E}"/>
              </a:ext>
            </a:extLst>
          </p:cNvPr>
          <p:cNvSpPr txBox="1"/>
          <p:nvPr/>
        </p:nvSpPr>
        <p:spPr>
          <a:xfrm>
            <a:off x="9740621" y="35686115"/>
            <a:ext cx="1071063" cy="523220"/>
          </a:xfrm>
          <a:prstGeom prst="rect">
            <a:avLst/>
          </a:prstGeom>
          <a:noFill/>
        </p:spPr>
        <p:txBody>
          <a:bodyPr wrap="square" rtlCol="0">
            <a:spAutoFit/>
          </a:bodyPr>
          <a:lstStyle/>
          <a:p>
            <a:r>
              <a:rPr kumimoji="1" lang="en-US" altLang="ja-JP" sz="2800" b="1" dirty="0"/>
              <a:t>120</a:t>
            </a:r>
            <a:endParaRPr kumimoji="1" lang="ja-JP" altLang="en-US" sz="2800" b="1" dirty="0"/>
          </a:p>
        </p:txBody>
      </p:sp>
      <p:cxnSp>
        <p:nvCxnSpPr>
          <p:cNvPr id="306" name="直線コネクタ 305">
            <a:extLst>
              <a:ext uri="{FF2B5EF4-FFF2-40B4-BE49-F238E27FC236}">
                <a16:creationId xmlns:a16="http://schemas.microsoft.com/office/drawing/2014/main" id="{84A211DA-123F-2671-8550-23F4297350CC}"/>
              </a:ext>
            </a:extLst>
          </p:cNvPr>
          <p:cNvCxnSpPr>
            <a:cxnSpLocks/>
          </p:cNvCxnSpPr>
          <p:nvPr/>
        </p:nvCxnSpPr>
        <p:spPr>
          <a:xfrm>
            <a:off x="10673977" y="36007093"/>
            <a:ext cx="0" cy="45484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7" name="グループ化 96">
            <a:extLst>
              <a:ext uri="{FF2B5EF4-FFF2-40B4-BE49-F238E27FC236}">
                <a16:creationId xmlns:a16="http://schemas.microsoft.com/office/drawing/2014/main" id="{7B5B3DFC-A1E1-648C-8782-082373C1B41B}"/>
              </a:ext>
            </a:extLst>
          </p:cNvPr>
          <p:cNvGrpSpPr/>
          <p:nvPr/>
        </p:nvGrpSpPr>
        <p:grpSpPr>
          <a:xfrm>
            <a:off x="4549924" y="15274550"/>
            <a:ext cx="801685" cy="369332"/>
            <a:chOff x="800124" y="163942"/>
            <a:chExt cx="1183050" cy="369332"/>
          </a:xfrm>
          <a:solidFill>
            <a:srgbClr val="FFFFFF"/>
          </a:solidFill>
        </p:grpSpPr>
        <p:sp>
          <p:nvSpPr>
            <p:cNvPr id="105" name="テキスト ボックス 104">
              <a:extLst>
                <a:ext uri="{FF2B5EF4-FFF2-40B4-BE49-F238E27FC236}">
                  <a16:creationId xmlns:a16="http://schemas.microsoft.com/office/drawing/2014/main" id="{D1289557-5E83-3752-1593-D421F13A98DF}"/>
                </a:ext>
              </a:extLst>
            </p:cNvPr>
            <p:cNvSpPr txBox="1"/>
            <p:nvPr/>
          </p:nvSpPr>
          <p:spPr>
            <a:xfrm>
              <a:off x="800124" y="163942"/>
              <a:ext cx="1183050" cy="369332"/>
            </a:xfrm>
            <a:prstGeom prst="rect">
              <a:avLst/>
            </a:prstGeom>
            <a:grpFill/>
          </p:spPr>
          <p:txBody>
            <a:bodyPr wrap="square" rtlCol="0">
              <a:spAutoFit/>
            </a:bodyPr>
            <a:lstStyle/>
            <a:p>
              <a:r>
                <a:rPr kumimoji="1" lang="en-US" altLang="ja-JP" b="1" dirty="0">
                  <a:latin typeface="+mn-ea"/>
                </a:rPr>
                <a:t>HMD</a:t>
              </a:r>
              <a:endParaRPr kumimoji="1" lang="ja-JP" altLang="en-US" b="1" dirty="0">
                <a:latin typeface="+mn-ea"/>
              </a:endParaRPr>
            </a:p>
          </p:txBody>
        </p:sp>
        <p:cxnSp>
          <p:nvCxnSpPr>
            <p:cNvPr id="106" name="直線コネクタ 105">
              <a:extLst>
                <a:ext uri="{FF2B5EF4-FFF2-40B4-BE49-F238E27FC236}">
                  <a16:creationId xmlns:a16="http://schemas.microsoft.com/office/drawing/2014/main" id="{26425CD3-6857-DC5F-2D40-8DE1E5728F4B}"/>
                </a:ext>
              </a:extLst>
            </p:cNvPr>
            <p:cNvCxnSpPr/>
            <p:nvPr/>
          </p:nvCxnSpPr>
          <p:spPr>
            <a:xfrm>
              <a:off x="834173" y="177553"/>
              <a:ext cx="1110037"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線コネクタ 106">
              <a:extLst>
                <a:ext uri="{FF2B5EF4-FFF2-40B4-BE49-F238E27FC236}">
                  <a16:creationId xmlns:a16="http://schemas.microsoft.com/office/drawing/2014/main" id="{50B720B7-0553-3B3E-D3B1-C923DA3E88EA}"/>
                </a:ext>
              </a:extLst>
            </p:cNvPr>
            <p:cNvCxnSpPr>
              <a:cxnSpLocks/>
            </p:cNvCxnSpPr>
            <p:nvPr/>
          </p:nvCxnSpPr>
          <p:spPr>
            <a:xfrm>
              <a:off x="842722" y="177553"/>
              <a:ext cx="0" cy="319597"/>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直線コネクタ 107">
              <a:extLst>
                <a:ext uri="{FF2B5EF4-FFF2-40B4-BE49-F238E27FC236}">
                  <a16:creationId xmlns:a16="http://schemas.microsoft.com/office/drawing/2014/main" id="{48584304-E3C6-85C7-0B0B-4B83EC157E60}"/>
                </a:ext>
              </a:extLst>
            </p:cNvPr>
            <p:cNvCxnSpPr>
              <a:cxnSpLocks/>
            </p:cNvCxnSpPr>
            <p:nvPr/>
          </p:nvCxnSpPr>
          <p:spPr>
            <a:xfrm>
              <a:off x="1925469" y="177552"/>
              <a:ext cx="0" cy="319597"/>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直線コネクタ 109">
              <a:extLst>
                <a:ext uri="{FF2B5EF4-FFF2-40B4-BE49-F238E27FC236}">
                  <a16:creationId xmlns:a16="http://schemas.microsoft.com/office/drawing/2014/main" id="{9120B246-CB85-3867-784F-F01C5E5113BE}"/>
                </a:ext>
              </a:extLst>
            </p:cNvPr>
            <p:cNvCxnSpPr>
              <a:cxnSpLocks/>
            </p:cNvCxnSpPr>
            <p:nvPr/>
          </p:nvCxnSpPr>
          <p:spPr>
            <a:xfrm>
              <a:off x="1476210" y="497149"/>
              <a:ext cx="46800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直線コネクタ 110">
              <a:extLst>
                <a:ext uri="{FF2B5EF4-FFF2-40B4-BE49-F238E27FC236}">
                  <a16:creationId xmlns:a16="http://schemas.microsoft.com/office/drawing/2014/main" id="{D3A75A4D-2FD1-DDA6-C9A6-C8322F37A124}"/>
                </a:ext>
              </a:extLst>
            </p:cNvPr>
            <p:cNvCxnSpPr>
              <a:cxnSpLocks/>
            </p:cNvCxnSpPr>
            <p:nvPr/>
          </p:nvCxnSpPr>
          <p:spPr>
            <a:xfrm>
              <a:off x="834173" y="497149"/>
              <a:ext cx="46800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線コネクタ 114">
              <a:extLst>
                <a:ext uri="{FF2B5EF4-FFF2-40B4-BE49-F238E27FC236}">
                  <a16:creationId xmlns:a16="http://schemas.microsoft.com/office/drawing/2014/main" id="{DE8729D7-97CB-E172-ACCA-F8F0F098BA58}"/>
                </a:ext>
              </a:extLst>
            </p:cNvPr>
            <p:cNvCxnSpPr>
              <a:cxnSpLocks/>
            </p:cNvCxnSpPr>
            <p:nvPr/>
          </p:nvCxnSpPr>
          <p:spPr>
            <a:xfrm>
              <a:off x="1378621" y="429083"/>
              <a:ext cx="109509" cy="80241"/>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線コネクタ 115">
              <a:extLst>
                <a:ext uri="{FF2B5EF4-FFF2-40B4-BE49-F238E27FC236}">
                  <a16:creationId xmlns:a16="http://schemas.microsoft.com/office/drawing/2014/main" id="{BF2EE2F2-CECC-BAA2-2FAF-A4D48E8C98CE}"/>
                </a:ext>
              </a:extLst>
            </p:cNvPr>
            <p:cNvCxnSpPr>
              <a:cxnSpLocks/>
            </p:cNvCxnSpPr>
            <p:nvPr/>
          </p:nvCxnSpPr>
          <p:spPr>
            <a:xfrm flipV="1">
              <a:off x="1291762" y="430400"/>
              <a:ext cx="108000" cy="7200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51" name="直線矢印コネクタ 250">
            <a:extLst>
              <a:ext uri="{FF2B5EF4-FFF2-40B4-BE49-F238E27FC236}">
                <a16:creationId xmlns:a16="http://schemas.microsoft.com/office/drawing/2014/main" id="{BCE4D729-417E-19AD-CFE8-C3F79FBBFC0D}"/>
              </a:ext>
            </a:extLst>
          </p:cNvPr>
          <p:cNvCxnSpPr>
            <a:cxnSpLocks/>
          </p:cNvCxnSpPr>
          <p:nvPr/>
        </p:nvCxnSpPr>
        <p:spPr>
          <a:xfrm>
            <a:off x="24661632" y="23694895"/>
            <a:ext cx="0" cy="41088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2" name="図 251" descr="レゴ が含まれている画像&#10;&#10;自動的に生成された説明">
            <a:extLst>
              <a:ext uri="{FF2B5EF4-FFF2-40B4-BE49-F238E27FC236}">
                <a16:creationId xmlns:a16="http://schemas.microsoft.com/office/drawing/2014/main" id="{1BF60AAD-E149-6E96-6B52-72B797AB67D9}"/>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23913665" y="24130287"/>
            <a:ext cx="1440000" cy="1080000"/>
          </a:xfrm>
          <a:prstGeom prst="rect">
            <a:avLst/>
          </a:prstGeom>
        </p:spPr>
      </p:pic>
      <p:cxnSp>
        <p:nvCxnSpPr>
          <p:cNvPr id="253" name="直線矢印コネクタ 252">
            <a:extLst>
              <a:ext uri="{FF2B5EF4-FFF2-40B4-BE49-F238E27FC236}">
                <a16:creationId xmlns:a16="http://schemas.microsoft.com/office/drawing/2014/main" id="{5EA5E9B1-A111-7D3F-280B-B6460486C4C5}"/>
              </a:ext>
            </a:extLst>
          </p:cNvPr>
          <p:cNvCxnSpPr>
            <a:cxnSpLocks/>
          </p:cNvCxnSpPr>
          <p:nvPr/>
        </p:nvCxnSpPr>
        <p:spPr>
          <a:xfrm>
            <a:off x="28420945" y="23657592"/>
            <a:ext cx="0" cy="410884"/>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4" name="図 253" descr="レゴ が含まれている画像&#10;&#10;自動的に生成された説明">
            <a:extLst>
              <a:ext uri="{FF2B5EF4-FFF2-40B4-BE49-F238E27FC236}">
                <a16:creationId xmlns:a16="http://schemas.microsoft.com/office/drawing/2014/main" id="{5C5874D3-6462-051D-E90D-E33C19B0534E}"/>
              </a:ext>
            </a:extLst>
          </p:cNvPr>
          <p:cNvPicPr>
            <a:picLocks/>
          </p:cNvPicPr>
          <p:nvPr/>
        </p:nvPicPr>
        <p:blipFill rotWithShape="1">
          <a:blip r:embed="rId31">
            <a:extLst>
              <a:ext uri="{28A0092B-C50C-407E-A947-70E740481C1C}">
                <a14:useLocalDpi xmlns:a14="http://schemas.microsoft.com/office/drawing/2010/main" val="0"/>
              </a:ext>
            </a:extLst>
          </a:blip>
          <a:srcRect l="25694" t="22895" r="27833" b="22839"/>
          <a:stretch/>
        </p:blipFill>
        <p:spPr>
          <a:xfrm>
            <a:off x="27595746" y="24130287"/>
            <a:ext cx="1440000" cy="1080000"/>
          </a:xfrm>
          <a:prstGeom prst="rect">
            <a:avLst/>
          </a:prstGeom>
        </p:spPr>
      </p:pic>
      <p:sp>
        <p:nvSpPr>
          <p:cNvPr id="255" name="円弧 254">
            <a:extLst>
              <a:ext uri="{FF2B5EF4-FFF2-40B4-BE49-F238E27FC236}">
                <a16:creationId xmlns:a16="http://schemas.microsoft.com/office/drawing/2014/main" id="{9001B6C7-A774-70E8-FCD7-949838769899}"/>
              </a:ext>
            </a:extLst>
          </p:cNvPr>
          <p:cNvSpPr/>
          <p:nvPr/>
        </p:nvSpPr>
        <p:spPr>
          <a:xfrm>
            <a:off x="25897957" y="24481962"/>
            <a:ext cx="1229800" cy="795550"/>
          </a:xfrm>
          <a:prstGeom prst="arc">
            <a:avLst>
              <a:gd name="adj1" fmla="val 12407745"/>
              <a:gd name="adj2" fmla="val 20415092"/>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37" name="円弧 36">
            <a:extLst>
              <a:ext uri="{FF2B5EF4-FFF2-40B4-BE49-F238E27FC236}">
                <a16:creationId xmlns:a16="http://schemas.microsoft.com/office/drawing/2014/main" id="{48B90297-09CE-9358-D1D3-1D5B6F8EEB01}"/>
              </a:ext>
            </a:extLst>
          </p:cNvPr>
          <p:cNvSpPr/>
          <p:nvPr/>
        </p:nvSpPr>
        <p:spPr>
          <a:xfrm>
            <a:off x="25902166" y="24299825"/>
            <a:ext cx="1229800" cy="795550"/>
          </a:xfrm>
          <a:prstGeom prst="arc">
            <a:avLst>
              <a:gd name="adj1" fmla="val 1439851"/>
              <a:gd name="adj2" fmla="val 9879513"/>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38" name="直線矢印コネクタ 37">
            <a:extLst>
              <a:ext uri="{FF2B5EF4-FFF2-40B4-BE49-F238E27FC236}">
                <a16:creationId xmlns:a16="http://schemas.microsoft.com/office/drawing/2014/main" id="{7F281FA3-DE98-546E-4CB4-B94446E6288C}"/>
              </a:ext>
            </a:extLst>
          </p:cNvPr>
          <p:cNvCxnSpPr>
            <a:cxnSpLocks/>
          </p:cNvCxnSpPr>
          <p:nvPr/>
        </p:nvCxnSpPr>
        <p:spPr>
          <a:xfrm>
            <a:off x="26476517" y="21289827"/>
            <a:ext cx="0" cy="4032000"/>
          </a:xfrm>
          <a:prstGeom prst="straightConnector1">
            <a:avLst/>
          </a:prstGeom>
          <a:ln w="254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92F07497-F321-A4C4-181C-AE737C365059}"/>
              </a:ext>
            </a:extLst>
          </p:cNvPr>
          <p:cNvCxnSpPr>
            <a:cxnSpLocks/>
          </p:cNvCxnSpPr>
          <p:nvPr/>
        </p:nvCxnSpPr>
        <p:spPr>
          <a:xfrm>
            <a:off x="19127348" y="25895044"/>
            <a:ext cx="0" cy="360000"/>
          </a:xfrm>
          <a:prstGeom prst="straightConnector1">
            <a:avLst/>
          </a:prstGeom>
          <a:ln w="508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41" name="円弧 40">
            <a:extLst>
              <a:ext uri="{FF2B5EF4-FFF2-40B4-BE49-F238E27FC236}">
                <a16:creationId xmlns:a16="http://schemas.microsoft.com/office/drawing/2014/main" id="{3360B2F9-76B4-A176-F0F1-D42FE909B399}"/>
              </a:ext>
            </a:extLst>
          </p:cNvPr>
          <p:cNvSpPr/>
          <p:nvPr/>
        </p:nvSpPr>
        <p:spPr>
          <a:xfrm>
            <a:off x="14624779" y="25625780"/>
            <a:ext cx="1229800" cy="795550"/>
          </a:xfrm>
          <a:prstGeom prst="arc">
            <a:avLst>
              <a:gd name="adj1" fmla="val 12407745"/>
              <a:gd name="adj2" fmla="val 20415092"/>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46" name="円弧 45">
            <a:extLst>
              <a:ext uri="{FF2B5EF4-FFF2-40B4-BE49-F238E27FC236}">
                <a16:creationId xmlns:a16="http://schemas.microsoft.com/office/drawing/2014/main" id="{ED7BAF19-83B6-2515-D840-5F87F0D0BC70}"/>
              </a:ext>
            </a:extLst>
          </p:cNvPr>
          <p:cNvSpPr/>
          <p:nvPr/>
        </p:nvSpPr>
        <p:spPr>
          <a:xfrm>
            <a:off x="14628988" y="25443643"/>
            <a:ext cx="1229800" cy="795550"/>
          </a:xfrm>
          <a:prstGeom prst="arc">
            <a:avLst>
              <a:gd name="adj1" fmla="val 1439851"/>
              <a:gd name="adj2" fmla="val 9879513"/>
            </a:avLst>
          </a:prstGeom>
          <a:ln w="508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47" name="直線矢印コネクタ 46">
            <a:extLst>
              <a:ext uri="{FF2B5EF4-FFF2-40B4-BE49-F238E27FC236}">
                <a16:creationId xmlns:a16="http://schemas.microsoft.com/office/drawing/2014/main" id="{049AEF67-E91A-CA4B-DDBC-8F0C6CEB9B9D}"/>
              </a:ext>
            </a:extLst>
          </p:cNvPr>
          <p:cNvCxnSpPr>
            <a:cxnSpLocks/>
          </p:cNvCxnSpPr>
          <p:nvPr/>
        </p:nvCxnSpPr>
        <p:spPr>
          <a:xfrm>
            <a:off x="17747088" y="23636505"/>
            <a:ext cx="530960" cy="598633"/>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8" name="直線矢印コネクタ 47">
            <a:extLst>
              <a:ext uri="{FF2B5EF4-FFF2-40B4-BE49-F238E27FC236}">
                <a16:creationId xmlns:a16="http://schemas.microsoft.com/office/drawing/2014/main" id="{6C1F190B-00A5-1C07-A15F-0DAD9B09743A}"/>
              </a:ext>
            </a:extLst>
          </p:cNvPr>
          <p:cNvCxnSpPr>
            <a:cxnSpLocks/>
          </p:cNvCxnSpPr>
          <p:nvPr/>
        </p:nvCxnSpPr>
        <p:spPr>
          <a:xfrm flipH="1">
            <a:off x="19743324" y="23612884"/>
            <a:ext cx="580825" cy="622254"/>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61" name="楕円 260">
            <a:extLst>
              <a:ext uri="{FF2B5EF4-FFF2-40B4-BE49-F238E27FC236}">
                <a16:creationId xmlns:a16="http://schemas.microsoft.com/office/drawing/2014/main" id="{08676A6D-0576-00DE-49FB-E7A76FE019E5}"/>
              </a:ext>
            </a:extLst>
          </p:cNvPr>
          <p:cNvSpPr/>
          <p:nvPr/>
        </p:nvSpPr>
        <p:spPr>
          <a:xfrm>
            <a:off x="23756818" y="19718174"/>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62" name="図 261">
            <a:extLst>
              <a:ext uri="{FF2B5EF4-FFF2-40B4-BE49-F238E27FC236}">
                <a16:creationId xmlns:a16="http://schemas.microsoft.com/office/drawing/2014/main" id="{35413A3D-3011-D77A-B5E5-18C8F9AD77DF}"/>
              </a:ext>
            </a:extLst>
          </p:cNvPr>
          <p:cNvPicPr>
            <a:picLocks noChangeAspect="1"/>
          </p:cNvPicPr>
          <p:nvPr/>
        </p:nvPicPr>
        <p:blipFill rotWithShape="1">
          <a:blip r:embed="rId27">
            <a:extLst>
              <a:ext uri="{BEBA8EAE-BF5A-486C-A8C5-ECC9F3942E4B}">
                <a14:imgProps xmlns:a14="http://schemas.microsoft.com/office/drawing/2010/main">
                  <a14:imgLayer r:embed="rId28">
                    <a14:imgEffect>
                      <a14:backgroundRemoval t="10000" b="90000" l="10000" r="90000">
                        <a14:foregroundMark x1="48047" y1="22900" x2="47917" y2="27100"/>
                        <a14:foregroundMark x1="49219" y1="31543" x2="50716" y2="31543"/>
                        <a14:foregroundMark x1="38994" y1="52605" x2="39714" y2="53955"/>
                        <a14:foregroundMark x1="39193" y1="52637" x2="40039" y2="54736"/>
                        <a14:foregroundMark x1="40169" y1="55420" x2="39800" y2="54313"/>
                        <a14:foregroundMark x1="40560" y1="55469" x2="39937" y2="54280"/>
                        <a14:foregroundMark x1="43945" y1="56592" x2="46484" y2="60742"/>
                        <a14:foregroundMark x1="47721" y1="66260" x2="47721" y2="65039"/>
                        <a14:foregroundMark x1="61523" y1="63867" x2="61458" y2="61377"/>
                        <a14:foregroundMark x1="60883" y1="63751" x2="61719" y2="63721"/>
                        <a14:foregroundMark x1="60634" y1="64069" x2="61784" y2="63379"/>
                        <a14:foregroundMark x1="61784" y1="63330" x2="61784" y2="64111"/>
                        <a14:foregroundMark x1="61719" y1="62207" x2="61979" y2="63818"/>
                        <a14:foregroundMark x1="61914" y1="63965" x2="61914" y2="63965"/>
                        <a14:foregroundMark x1="60818" y1="63971" x2="61589" y2="63721"/>
                        <a14:foregroundMark x1="62631" y1="64611" x2="63329" y2="65239"/>
                        <a14:foregroundMark x1="61589" y1="63672" x2="62648" y2="64626"/>
                        <a14:foregroundMark x1="47070" y1="62451" x2="47331" y2="65381"/>
                        <a14:foregroundMark x1="46484" y1="63135" x2="47135" y2="65381"/>
                        <a14:foregroundMark x1="47005" y1="63477" x2="47266" y2="64502"/>
                        <a14:foregroundMark x1="46354" y1="63184" x2="46745" y2="63672"/>
                        <a14:foregroundMark x1="46940" y1="63281" x2="46289" y2="63379"/>
                        <a14:foregroundMark x1="47461" y1="64014" x2="48307" y2="65967"/>
                        <a14:foregroundMark x1="47852" y1="64258" x2="48307" y2="66846"/>
                        <a14:foregroundMark x1="38542" y1="42383" x2="45052" y2="41113"/>
                        <a14:foregroundMark x1="60742" y1="63916" x2="61198" y2="64258"/>
                        <a14:backgroundMark x1="28581" y1="56104" x2="40430" y2="67920"/>
                        <a14:backgroundMark x1="40430" y1="67920" x2="41602" y2="68457"/>
                        <a14:backgroundMark x1="63525" y1="63100" x2="69596" y2="60400"/>
                        <a14:backgroundMark x1="47852" y1="70068" x2="60487" y2="64450"/>
                        <a14:backgroundMark x1="73698" y1="47363" x2="88346" y2="63525"/>
                        <a14:backgroundMark x1="88346" y1="63525" x2="89063" y2="68164"/>
                        <a14:backgroundMark x1="64258" y1="28564" x2="74609" y2="49854"/>
                        <a14:backgroundMark x1="62044" y1="5566" x2="72135" y2="34326"/>
                        <a14:backgroundMark x1="59896" y1="31641" x2="65560" y2="38574"/>
                        <a14:backgroundMark x1="65560" y1="38574" x2="71289" y2="38623"/>
                        <a14:backgroundMark x1="51693" y1="39502" x2="53516" y2="38037"/>
                        <a14:backgroundMark x1="50065" y1="26611" x2="51107" y2="25244"/>
                        <a14:backgroundMark x1="48112" y1="30029" x2="48698" y2="30078"/>
                        <a14:backgroundMark x1="47591" y1="30127" x2="49089" y2="30322"/>
                        <a14:backgroundMark x1="47135" y1="30176" x2="49609" y2="30176"/>
                        <a14:backgroundMark x1="51237" y1="29395" x2="51302" y2="29590"/>
                        <a14:backgroundMark x1="35352" y1="52295" x2="36458" y2="60986"/>
                        <a14:backgroundMark x1="32292" y1="55664" x2="37695" y2="59033"/>
                        <a14:backgroundMark x1="35221" y1="56689" x2="41862" y2="66211"/>
                        <a14:backgroundMark x1="35091" y1="58643" x2="41602" y2="66943"/>
                        <a14:backgroundMark x1="41667" y1="49707" x2="41471" y2="56689"/>
                        <a14:backgroundMark x1="41471" y1="56689" x2="41471" y2="56689"/>
                        <a14:backgroundMark x1="41211" y1="46777" x2="41992" y2="47021"/>
                        <a14:backgroundMark x1="44596" y1="50732" x2="45964" y2="51318"/>
                        <a14:backgroundMark x1="46029" y1="56396" x2="46680" y2="58008"/>
                        <a14:backgroundMark x1="45443" y1="55225" x2="45768" y2="56445"/>
                        <a14:backgroundMark x1="44922" y1="50977" x2="46419" y2="51318"/>
                        <a14:backgroundMark x1="51693" y1="57422" x2="52214" y2="57373"/>
                        <a14:backgroundMark x1="50260" y1="56934" x2="51497" y2="56982"/>
                        <a14:backgroundMark x1="61849" y1="58301" x2="63672" y2="58301"/>
                        <a14:backgroundMark x1="54688" y1="63330" x2="47526" y2="58691"/>
                        <a14:backgroundMark x1="47526" y1="58691" x2="56706" y2="60107"/>
                        <a14:backgroundMark x1="56706" y1="60107" x2="54622" y2="61426"/>
                        <a14:backgroundMark x1="53255" y1="60889" x2="53190" y2="61377"/>
                        <a14:backgroundMark x1="40169" y1="51953" x2="41081" y2="54004"/>
                        <a14:backgroundMark x1="37500" y1="51563" x2="38346" y2="52588"/>
                        <a14:backgroundMark x1="37956" y1="51611" x2="38411" y2="52734"/>
                        <a14:backgroundMark x1="42708" y1="56396" x2="44661" y2="60400"/>
                        <a14:backgroundMark x1="45052" y1="56152" x2="46745" y2="59375"/>
                        <a14:backgroundMark x1="48185" y1="62507" x2="48574" y2="63752"/>
                        <a14:backgroundMark x1="47786" y1="61230" x2="48151" y2="62397"/>
                        <a14:backgroundMark x1="49349" y1="65186" x2="50326" y2="66699"/>
                        <a14:backgroundMark x1="48958" y1="64697" x2="49609" y2="65576"/>
                        <a14:backgroundMark x1="45638" y1="63965" x2="45768" y2="65723"/>
                        <a14:backgroundMark x1="45443" y1="62451" x2="45768" y2="62988"/>
                        <a14:backgroundMark x1="47721" y1="61328" x2="47982" y2="61719"/>
                        <a14:backgroundMark x1="58724" y1="62744" x2="59766" y2="64844"/>
                        <a14:backgroundMark x1="60221" y1="62158" x2="59701" y2="63916"/>
                        <a14:backgroundMark x1="62500" y1="64990" x2="63021" y2="64795"/>
                        <a14:backgroundMark x1="62174" y1="59912" x2="62500" y2="60352"/>
                        <a14:backgroundMark x1="54427" y1="57373" x2="54427" y2="58105"/>
                        <a14:backgroundMark x1="54427" y1="56885" x2="54622" y2="57617"/>
                        <a14:backgroundMark x1="53581" y1="56055" x2="53060" y2="56348"/>
                        <a14:backgroundMark x1="56836" y1="43945" x2="60091" y2="46533"/>
                        <a14:backgroundMark x1="56706" y1="44141" x2="59245" y2="46143"/>
                        <a14:backgroundMark x1="44466" y1="49023" x2="46810" y2="51221"/>
                        <a14:backgroundMark x1="46029" y1="41357" x2="45703" y2="41113"/>
                        <a14:backgroundMark x1="44010" y1="48730" x2="43880" y2="48145"/>
                        <a14:backgroundMark x1="38932" y1="9521" x2="63281" y2="18652"/>
                        <a14:backgroundMark x1="63281" y1="18652" x2="63672" y2="18994"/>
                        <a14:backgroundMark x1="68945" y1="50684" x2="69401" y2="52002"/>
                        <a14:backgroundMark x1="62174" y1="48291" x2="63672" y2="49072"/>
                        <a14:backgroundMark x1="62305" y1="49316" x2="63932" y2="49170"/>
                        <a14:backgroundMark x1="60026" y1="60547" x2="59440" y2="58691"/>
                        <a14:backgroundMark x1="59505" y1="58301" x2="60417" y2="61035"/>
                        <a14:backgroundMark x1="62826" y1="60742" x2="63672" y2="62646"/>
                        <a14:backgroundMark x1="62630" y1="65771" x2="64909" y2="64697"/>
                        <a14:backgroundMark x1="62305" y1="65430" x2="65169" y2="64697"/>
                        <a14:backgroundMark x1="70052" y1="61035" x2="70833" y2="62402"/>
                        <a14:backgroundMark x1="63346" y1="62549" x2="63672" y2="64209"/>
                        <a14:backgroundMark x1="63281" y1="62695" x2="63672" y2="64502"/>
                      </a14:backgroundRemoval>
                    </a14:imgEffect>
                  </a14:imgLayer>
                </a14:imgProps>
              </a:ext>
              <a:ext uri="{28A0092B-C50C-407E-A947-70E740481C1C}">
                <a14:useLocalDpi xmlns:a14="http://schemas.microsoft.com/office/drawing/2010/main" val="0"/>
              </a:ext>
            </a:extLst>
          </a:blip>
          <a:srcRect l="29899" t="17977" r="29365" b="29965"/>
          <a:stretch/>
        </p:blipFill>
        <p:spPr>
          <a:xfrm>
            <a:off x="23897030" y="20341737"/>
            <a:ext cx="1196314" cy="1182001"/>
          </a:xfrm>
          <a:prstGeom prst="rect">
            <a:avLst/>
          </a:prstGeom>
        </p:spPr>
      </p:pic>
      <p:sp>
        <p:nvSpPr>
          <p:cNvPr id="263" name="テキスト ボックス 262">
            <a:extLst>
              <a:ext uri="{FF2B5EF4-FFF2-40B4-BE49-F238E27FC236}">
                <a16:creationId xmlns:a16="http://schemas.microsoft.com/office/drawing/2014/main" id="{7CCA8E68-81D0-A7CD-985B-C21A4A11FC07}"/>
              </a:ext>
            </a:extLst>
          </p:cNvPr>
          <p:cNvSpPr txBox="1"/>
          <p:nvPr/>
        </p:nvSpPr>
        <p:spPr>
          <a:xfrm>
            <a:off x="23672132" y="21500492"/>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sp>
        <p:nvSpPr>
          <p:cNvPr id="264" name="楕円 263">
            <a:extLst>
              <a:ext uri="{FF2B5EF4-FFF2-40B4-BE49-F238E27FC236}">
                <a16:creationId xmlns:a16="http://schemas.microsoft.com/office/drawing/2014/main" id="{9A2A245A-013A-CFA1-C8A9-E79F8C7F14CE}"/>
              </a:ext>
            </a:extLst>
          </p:cNvPr>
          <p:cNvSpPr/>
          <p:nvPr/>
        </p:nvSpPr>
        <p:spPr>
          <a:xfrm>
            <a:off x="27540421" y="19693477"/>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65" name="図 264">
            <a:extLst>
              <a:ext uri="{FF2B5EF4-FFF2-40B4-BE49-F238E27FC236}">
                <a16:creationId xmlns:a16="http://schemas.microsoft.com/office/drawing/2014/main" id="{7F389303-569A-8FB6-7B6F-FDA8EF92262B}"/>
              </a:ext>
            </a:extLst>
          </p:cNvPr>
          <p:cNvPicPr>
            <a:picLocks noChangeAspect="1"/>
          </p:cNvPicPr>
          <p:nvPr/>
        </p:nvPicPr>
        <p:blipFill rotWithShape="1">
          <a:blip r:embed="rId29">
            <a:extLst>
              <a:ext uri="{BEBA8EAE-BF5A-486C-A8C5-ECC9F3942E4B}">
                <a14:imgProps xmlns:a14="http://schemas.microsoft.com/office/drawing/2010/main">
                  <a14:imgLayer r:embed="rId30">
                    <a14:imgEffect>
                      <a14:backgroundRemoval t="4288" b="96926" l="10000" r="90000">
                        <a14:foregroundMark x1="35614" y1="58495" x2="35614" y2="58495"/>
                        <a14:foregroundMark x1="36273" y1="52670" x2="36273" y2="52670"/>
                        <a14:foregroundMark x1="37886" y1="48867" x2="37886" y2="48867"/>
                        <a14:foregroundMark x1="40318" y1="45995" x2="40318" y2="45995"/>
                        <a14:foregroundMark x1="38295" y1="90939" x2="38295" y2="90939"/>
                        <a14:foregroundMark x1="36909" y1="93892" x2="36909" y2="93892"/>
                        <a14:foregroundMark x1="37386" y1="97006" x2="37386" y2="97006"/>
                        <a14:foregroundMark x1="57659" y1="47451" x2="57659" y2="47451"/>
                        <a14:foregroundMark x1="57727" y1="45550" x2="57727" y2="45550"/>
                        <a14:foregroundMark x1="50023" y1="8010" x2="50023" y2="8010"/>
                        <a14:foregroundMark x1="50205" y1="4288" x2="50205" y2="4288"/>
                        <a14:foregroundMark x1="49682" y1="18608" x2="53591" y2="20429"/>
                        <a14:foregroundMark x1="53591" y1="20429" x2="52955" y2="33050"/>
                        <a14:foregroundMark x1="60818" y1="47896" x2="63750" y2="47654"/>
                        <a14:foregroundMark x1="36818" y1="88066" x2="39455" y2="93204"/>
                        <a14:foregroundMark x1="39455" y1="93204" x2="40705" y2="86489"/>
                        <a14:foregroundMark x1="40705" y1="86489" x2="40705" y2="86489"/>
                        <a14:foregroundMark x1="34250" y1="58859" x2="38682" y2="47047"/>
                        <a14:foregroundMark x1="38682" y1="47047" x2="40773" y2="45429"/>
                        <a14:foregroundMark x1="41455" y1="45631" x2="44614" y2="41222"/>
                        <a14:foregroundMark x1="45523" y1="33819" x2="44932" y2="25769"/>
                        <a14:foregroundMark x1="44932" y1="25769" x2="48795" y2="20024"/>
                        <a14:foregroundMark x1="48795" y1="20024" x2="49045" y2="19984"/>
                        <a14:foregroundMark x1="44591" y1="21157" x2="44636" y2="28722"/>
                        <a14:foregroundMark x1="44636" y1="28722" x2="44909" y2="29814"/>
                        <a14:foregroundMark x1="43886" y1="20833" x2="44250" y2="24595"/>
                        <a14:foregroundMark x1="43750" y1="20833" x2="44114" y2="24838"/>
                        <a14:foregroundMark x1="43682" y1="21278" x2="43750" y2="23018"/>
                        <a14:foregroundMark x1="43659" y1="22896" x2="43909" y2="25000"/>
                        <a14:foregroundMark x1="43682" y1="21521" x2="43818" y2="20712"/>
                        <a14:foregroundMark x1="52477" y1="25405" x2="52273" y2="33576"/>
                        <a14:foregroundMark x1="38727" y1="80663" x2="38795" y2="83940"/>
                        <a14:foregroundMark x1="55136" y1="51254" x2="55318" y2="53115"/>
                        <a14:foregroundMark x1="55295" y1="55663" x2="55023" y2="57160"/>
                        <a14:foregroundMark x1="54705" y1="57362" x2="54364" y2="59223"/>
                        <a14:foregroundMark x1="50818" y1="42880" x2="54591" y2="44013"/>
                        <a14:foregroundMark x1="53091" y1="44134" x2="55000" y2="44579"/>
                        <a14:foregroundMark x1="53409" y1="44377" x2="55136" y2="45591"/>
                        <a14:foregroundMark x1="48932" y1="49595" x2="49068" y2="48827"/>
                        <a14:foregroundMark x1="49364" y1="47937" x2="49636" y2="46723"/>
                        <a14:foregroundMark x1="50091" y1="54207" x2="50705" y2="52710"/>
                        <a14:foregroundMark x1="42705" y1="42799" x2="43250" y2="42152"/>
                        <a14:foregroundMark x1="42750" y1="42193" x2="43045" y2="42071"/>
                        <a14:foregroundMark x1="42545" y1="43406" x2="42545" y2="43123"/>
                        <a14:foregroundMark x1="42636" y1="42638" x2="42636" y2="42961"/>
                        <a14:foregroundMark x1="42841" y1="43163" x2="42591" y2="43042"/>
                        <a14:foregroundMark x1="42205" y1="44620" x2="42897" y2="41845"/>
                        <a14:foregroundMark x1="42610" y1="42348" x2="42545" y2="43608"/>
                        <a14:foregroundMark x1="40568" y1="45672" x2="41477" y2="45267"/>
                        <a14:foregroundMark x1="63682" y1="47937" x2="64841" y2="49070"/>
                        <a14:foregroundMark x1="54023" y1="17799" x2="56364" y2="18568"/>
                        <a14:foregroundMark x1="50470" y1="44697" x2="50045" y2="46561"/>
                        <a14:foregroundMark x1="50659" y1="52791" x2="51409" y2="50809"/>
                        <a14:foregroundMark x1="51455" y1="50890" x2="51977" y2="49555"/>
                        <a14:foregroundMark x1="52114" y1="49838" x2="52386" y2="48989"/>
                        <a14:foregroundMark x1="50932" y1="10518" x2="50932" y2="10518"/>
                        <a14:foregroundMark x1="50864" y1="9749" x2="50864" y2="9749"/>
                        <a14:backgroundMark x1="25318" y1="60316" x2="25318" y2="60316"/>
                        <a14:backgroundMark x1="47409" y1="89887" x2="47409" y2="89887"/>
                        <a14:backgroundMark x1="46886" y1="94175" x2="46886" y2="94175"/>
                        <a14:backgroundMark x1="21045" y1="60194" x2="21045" y2="60194"/>
                        <a14:backgroundMark x1="50409" y1="25769" x2="50409" y2="25769"/>
                        <a14:backgroundMark x1="50295" y1="33374" x2="50227" y2="24434"/>
                        <a14:backgroundMark x1="50227" y1="24434" x2="50432" y2="33172"/>
                        <a14:backgroundMark x1="20205" y1="66262" x2="20227" y2="65939"/>
                        <a14:backgroundMark x1="25500" y1="72613" x2="25500" y2="72613"/>
                        <a14:backgroundMark x1="30477" y1="71238" x2="30659" y2="76294"/>
                        <a14:backgroundMark x1="56045" y1="4531" x2="56114" y2="10599"/>
                        <a14:backgroundMark x1="26909" y1="54571" x2="26364" y2="70186"/>
                        <a14:backgroundMark x1="57795" y1="20024" x2="56614" y2="34911"/>
                        <a14:backgroundMark x1="56614" y1="34911" x2="59273" y2="41828"/>
                        <a14:backgroundMark x1="63884" y1="47268" x2="67023" y2="50971"/>
                        <a14:backgroundMark x1="59273" y1="41828" x2="63506" y2="46822"/>
                        <a14:backgroundMark x1="67023" y1="50971" x2="69023" y2="70793"/>
                        <a14:backgroundMark x1="69023" y1="70793" x2="68727" y2="74595"/>
                        <a14:backgroundMark x1="30068" y1="72249" x2="10818" y2="72371"/>
                        <a14:backgroundMark x1="10818" y1="72371" x2="7705" y2="71481"/>
                        <a14:backgroundMark x1="39659" y1="95955" x2="41727" y2="90008"/>
                        <a14:backgroundMark x1="41727" y1="90008" x2="47091" y2="87662"/>
                        <a14:backgroundMark x1="47091" y1="87662" x2="62341" y2="93406"/>
                        <a14:backgroundMark x1="41864" y1="84951" x2="46932" y2="83617"/>
                        <a14:backgroundMark x1="46932" y1="83617" x2="51795" y2="85154"/>
                        <a14:backgroundMark x1="51795" y1="85154" x2="54864" y2="89684"/>
                        <a14:backgroundMark x1="54864" y1="89684" x2="54864" y2="89806"/>
                        <a14:backgroundMark x1="43955" y1="40817" x2="44727" y2="32565"/>
                        <a14:backgroundMark x1="43685" y1="21278" x2="43409" y2="18285"/>
                        <a14:backgroundMark x1="44727" y1="32565" x2="44501" y2="30117"/>
                        <a14:backgroundMark x1="43409" y1="18285" x2="46591" y2="15332"/>
                        <a14:backgroundMark x1="49045" y1="24879" x2="50568" y2="31675"/>
                        <a14:backgroundMark x1="50568" y1="31675" x2="49364" y2="25081"/>
                        <a14:backgroundMark x1="49364" y1="25081" x2="49932" y2="25040"/>
                        <a14:backgroundMark x1="51182" y1="56270" x2="54205" y2="51173"/>
                        <a14:backgroundMark x1="54205" y1="51173" x2="54773" y2="54328"/>
                        <a14:backgroundMark x1="60386" y1="34021" x2="68227" y2="19660"/>
                        <a14:backgroundMark x1="68227" y1="19660" x2="72477" y2="5704"/>
                        <a14:backgroundMark x1="59114" y1="42557" x2="61705" y2="46521"/>
                        <a14:backgroundMark x1="51045" y1="10356" x2="52659" y2="16424"/>
                        <a14:backgroundMark x1="48636" y1="16586" x2="49273" y2="16707"/>
                        <a14:backgroundMark x1="44909" y1="35558" x2="44364" y2="40534"/>
                        <a14:backgroundMark x1="45023" y1="36165" x2="44932" y2="40008"/>
                        <a14:backgroundMark x1="44818" y1="40251" x2="44682" y2="40453"/>
                        <a14:backgroundMark x1="45273" y1="36327" x2="45295" y2="35801"/>
                        <a14:backgroundMark x1="50864" y1="24960" x2="51000" y2="28074"/>
                        <a14:backgroundMark x1="50136" y1="23584" x2="50818" y2="23503"/>
                        <a14:backgroundMark x1="34409" y1="54976" x2="33068" y2="62581"/>
                        <a14:backgroundMark x1="33068" y1="62581" x2="32955" y2="69377"/>
                        <a14:backgroundMark x1="53477" y1="85720" x2="54500" y2="88026"/>
                        <a14:backgroundMark x1="54000" y1="84911" x2="54273" y2="85841"/>
                        <a14:backgroundMark x1="41682" y1="83010" x2="46114" y2="83131"/>
                        <a14:backgroundMark x1="46114" y1="83131" x2="46205" y2="83091"/>
                        <a14:backgroundMark x1="47318" y1="45267" x2="47432" y2="45995"/>
                        <a14:backgroundMark x1="48614" y1="44539" x2="48500" y2="47735"/>
                        <a14:backgroundMark x1="52977" y1="46157" x2="54000" y2="47492"/>
                        <a14:backgroundMark x1="51841" y1="45146" x2="52568" y2="46036"/>
                        <a14:backgroundMark x1="54068" y1="54288" x2="52500" y2="56472"/>
                        <a14:backgroundMark x1="48932" y1="52387" x2="49500" y2="52913"/>
                        <a14:backgroundMark x1="50864" y1="48584" x2="50500" y2="50647"/>
                        <a14:backgroundMark x1="49341" y1="43932" x2="49273" y2="45024"/>
                        <a14:backgroundMark x1="50977" y1="29248" x2="50955" y2="30178"/>
                        <a14:backgroundMark x1="51386" y1="26173" x2="51432" y2="27549"/>
                        <a14:backgroundMark x1="51023" y1="22856" x2="51182" y2="23018"/>
                        <a14:backgroundMark x1="51409" y1="22937" x2="51409" y2="23422"/>
                        <a14:backgroundMark x1="50500" y1="33576" x2="50341" y2="36286"/>
                        <a14:backgroundMark x1="50432" y1="36448" x2="50386" y2="36934"/>
                        <a14:backgroundMark x1="40909" y1="44782" x2="42477" y2="42031"/>
                        <a14:backgroundMark x1="60227" y1="45591" x2="60841" y2="46278"/>
                        <a14:backgroundMark x1="60205" y1="46197" x2="60545" y2="46238"/>
                        <a14:backgroundMark x1="60273" y1="47128" x2="60523" y2="46521"/>
                        <a14:backgroundMark x1="48364" y1="48948" x2="48227" y2="48989"/>
                        <a14:backgroundMark x1="48227" y1="48989" x2="49023" y2="45955"/>
                        <a14:backgroundMark x1="48977" y1="47532" x2="49614" y2="44660"/>
                        <a14:backgroundMark x1="49591" y1="43811" x2="49682" y2="44903"/>
                        <a14:backgroundMark x1="49727" y1="44053" x2="49636" y2="45267"/>
                        <a14:backgroundMark x1="49932" y1="43851" x2="49841" y2="45024"/>
                        <a14:backgroundMark x1="49841" y1="43770" x2="50136" y2="43689"/>
                        <a14:backgroundMark x1="48886" y1="54207" x2="49341" y2="54167"/>
                        <a14:backgroundMark x1="61182" y1="93002" x2="63932" y2="89968"/>
                        <a14:backgroundMark x1="68136" y1="69134" x2="68114" y2="69579"/>
                        <a14:backgroundMark x1="51103" y1="47490" x2="51103" y2="47490"/>
                      </a14:backgroundRemoval>
                    </a14:imgEffect>
                  </a14:imgLayer>
                </a14:imgProps>
              </a:ext>
              <a:ext uri="{28A0092B-C50C-407E-A947-70E740481C1C}">
                <a14:useLocalDpi xmlns:a14="http://schemas.microsoft.com/office/drawing/2010/main" val="0"/>
              </a:ext>
            </a:extLst>
          </a:blip>
          <a:srcRect l="32527" r="31481"/>
          <a:stretch/>
        </p:blipFill>
        <p:spPr>
          <a:xfrm>
            <a:off x="27785130" y="19950726"/>
            <a:ext cx="1110377" cy="1488747"/>
          </a:xfrm>
          <a:prstGeom prst="rect">
            <a:avLst/>
          </a:prstGeom>
        </p:spPr>
      </p:pic>
      <p:sp>
        <p:nvSpPr>
          <p:cNvPr id="266" name="テキスト ボックス 265">
            <a:extLst>
              <a:ext uri="{FF2B5EF4-FFF2-40B4-BE49-F238E27FC236}">
                <a16:creationId xmlns:a16="http://schemas.microsoft.com/office/drawing/2014/main" id="{77F0C634-3E31-FC95-76E2-47CB94A6BFCF}"/>
              </a:ext>
            </a:extLst>
          </p:cNvPr>
          <p:cNvSpPr txBox="1"/>
          <p:nvPr/>
        </p:nvSpPr>
        <p:spPr>
          <a:xfrm>
            <a:off x="27488982" y="21523738"/>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sp>
        <p:nvSpPr>
          <p:cNvPr id="267" name="楕円 266">
            <a:extLst>
              <a:ext uri="{FF2B5EF4-FFF2-40B4-BE49-F238E27FC236}">
                <a16:creationId xmlns:a16="http://schemas.microsoft.com/office/drawing/2014/main" id="{16EE4839-F329-41E1-5F4D-38399B04CEBA}"/>
              </a:ext>
            </a:extLst>
          </p:cNvPr>
          <p:cNvSpPr/>
          <p:nvPr/>
        </p:nvSpPr>
        <p:spPr>
          <a:xfrm>
            <a:off x="8488089" y="19743715"/>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68" name="図 267">
            <a:extLst>
              <a:ext uri="{FF2B5EF4-FFF2-40B4-BE49-F238E27FC236}">
                <a16:creationId xmlns:a16="http://schemas.microsoft.com/office/drawing/2014/main" id="{F2905A0E-D516-2F3D-E509-44B9C6CA38C0}"/>
              </a:ext>
            </a:extLst>
          </p:cNvPr>
          <p:cNvPicPr>
            <a:picLocks noChangeAspect="1"/>
          </p:cNvPicPr>
          <p:nvPr/>
        </p:nvPicPr>
        <p:blipFill rotWithShape="1">
          <a:blip r:embed="rId27">
            <a:extLst>
              <a:ext uri="{BEBA8EAE-BF5A-486C-A8C5-ECC9F3942E4B}">
                <a14:imgProps xmlns:a14="http://schemas.microsoft.com/office/drawing/2010/main">
                  <a14:imgLayer r:embed="rId28">
                    <a14:imgEffect>
                      <a14:backgroundRemoval t="10000" b="90000" l="10000" r="90000">
                        <a14:foregroundMark x1="48047" y1="22900" x2="47917" y2="27100"/>
                        <a14:foregroundMark x1="49219" y1="31543" x2="50716" y2="31543"/>
                        <a14:foregroundMark x1="38994" y1="52605" x2="39714" y2="53955"/>
                        <a14:foregroundMark x1="39193" y1="52637" x2="40039" y2="54736"/>
                        <a14:foregroundMark x1="40169" y1="55420" x2="39800" y2="54313"/>
                        <a14:foregroundMark x1="40560" y1="55469" x2="39937" y2="54280"/>
                        <a14:foregroundMark x1="43945" y1="56592" x2="46484" y2="60742"/>
                        <a14:foregroundMark x1="47721" y1="66260" x2="47721" y2="65039"/>
                        <a14:foregroundMark x1="61523" y1="63867" x2="61458" y2="61377"/>
                        <a14:foregroundMark x1="60883" y1="63751" x2="61719" y2="63721"/>
                        <a14:foregroundMark x1="60634" y1="64069" x2="61784" y2="63379"/>
                        <a14:foregroundMark x1="61784" y1="63330" x2="61784" y2="64111"/>
                        <a14:foregroundMark x1="61719" y1="62207" x2="61979" y2="63818"/>
                        <a14:foregroundMark x1="61914" y1="63965" x2="61914" y2="63965"/>
                        <a14:foregroundMark x1="60818" y1="63971" x2="61589" y2="63721"/>
                        <a14:foregroundMark x1="62631" y1="64611" x2="63329" y2="65239"/>
                        <a14:foregroundMark x1="61589" y1="63672" x2="62648" y2="64626"/>
                        <a14:foregroundMark x1="47070" y1="62451" x2="47331" y2="65381"/>
                        <a14:foregroundMark x1="46484" y1="63135" x2="47135" y2="65381"/>
                        <a14:foregroundMark x1="47005" y1="63477" x2="47266" y2="64502"/>
                        <a14:foregroundMark x1="46354" y1="63184" x2="46745" y2="63672"/>
                        <a14:foregroundMark x1="46940" y1="63281" x2="46289" y2="63379"/>
                        <a14:foregroundMark x1="47461" y1="64014" x2="48307" y2="65967"/>
                        <a14:foregroundMark x1="47852" y1="64258" x2="48307" y2="66846"/>
                        <a14:foregroundMark x1="38542" y1="42383" x2="45052" y2="41113"/>
                        <a14:foregroundMark x1="60742" y1="63916" x2="61198" y2="64258"/>
                        <a14:backgroundMark x1="28581" y1="56104" x2="40430" y2="67920"/>
                        <a14:backgroundMark x1="40430" y1="67920" x2="41602" y2="68457"/>
                        <a14:backgroundMark x1="63525" y1="63100" x2="69596" y2="60400"/>
                        <a14:backgroundMark x1="47852" y1="70068" x2="60487" y2="64450"/>
                        <a14:backgroundMark x1="73698" y1="47363" x2="88346" y2="63525"/>
                        <a14:backgroundMark x1="88346" y1="63525" x2="89063" y2="68164"/>
                        <a14:backgroundMark x1="64258" y1="28564" x2="74609" y2="49854"/>
                        <a14:backgroundMark x1="62044" y1="5566" x2="72135" y2="34326"/>
                        <a14:backgroundMark x1="59896" y1="31641" x2="65560" y2="38574"/>
                        <a14:backgroundMark x1="65560" y1="38574" x2="71289" y2="38623"/>
                        <a14:backgroundMark x1="51693" y1="39502" x2="53516" y2="38037"/>
                        <a14:backgroundMark x1="50065" y1="26611" x2="51107" y2="25244"/>
                        <a14:backgroundMark x1="48112" y1="30029" x2="48698" y2="30078"/>
                        <a14:backgroundMark x1="47591" y1="30127" x2="49089" y2="30322"/>
                        <a14:backgroundMark x1="47135" y1="30176" x2="49609" y2="30176"/>
                        <a14:backgroundMark x1="51237" y1="29395" x2="51302" y2="29590"/>
                        <a14:backgroundMark x1="35352" y1="52295" x2="36458" y2="60986"/>
                        <a14:backgroundMark x1="32292" y1="55664" x2="37695" y2="59033"/>
                        <a14:backgroundMark x1="35221" y1="56689" x2="41862" y2="66211"/>
                        <a14:backgroundMark x1="35091" y1="58643" x2="41602" y2="66943"/>
                        <a14:backgroundMark x1="41667" y1="49707" x2="41471" y2="56689"/>
                        <a14:backgroundMark x1="41471" y1="56689" x2="41471" y2="56689"/>
                        <a14:backgroundMark x1="41211" y1="46777" x2="41992" y2="47021"/>
                        <a14:backgroundMark x1="44596" y1="50732" x2="45964" y2="51318"/>
                        <a14:backgroundMark x1="46029" y1="56396" x2="46680" y2="58008"/>
                        <a14:backgroundMark x1="45443" y1="55225" x2="45768" y2="56445"/>
                        <a14:backgroundMark x1="44922" y1="50977" x2="46419" y2="51318"/>
                        <a14:backgroundMark x1="51693" y1="57422" x2="52214" y2="57373"/>
                        <a14:backgroundMark x1="50260" y1="56934" x2="51497" y2="56982"/>
                        <a14:backgroundMark x1="61849" y1="58301" x2="63672" y2="58301"/>
                        <a14:backgroundMark x1="54688" y1="63330" x2="47526" y2="58691"/>
                        <a14:backgroundMark x1="47526" y1="58691" x2="56706" y2="60107"/>
                        <a14:backgroundMark x1="56706" y1="60107" x2="54622" y2="61426"/>
                        <a14:backgroundMark x1="53255" y1="60889" x2="53190" y2="61377"/>
                        <a14:backgroundMark x1="40169" y1="51953" x2="41081" y2="54004"/>
                        <a14:backgroundMark x1="37500" y1="51563" x2="38346" y2="52588"/>
                        <a14:backgroundMark x1="37956" y1="51611" x2="38411" y2="52734"/>
                        <a14:backgroundMark x1="42708" y1="56396" x2="44661" y2="60400"/>
                        <a14:backgroundMark x1="45052" y1="56152" x2="46745" y2="59375"/>
                        <a14:backgroundMark x1="48185" y1="62507" x2="48574" y2="63752"/>
                        <a14:backgroundMark x1="47786" y1="61230" x2="48151" y2="62397"/>
                        <a14:backgroundMark x1="49349" y1="65186" x2="50326" y2="66699"/>
                        <a14:backgroundMark x1="48958" y1="64697" x2="49609" y2="65576"/>
                        <a14:backgroundMark x1="45638" y1="63965" x2="45768" y2="65723"/>
                        <a14:backgroundMark x1="45443" y1="62451" x2="45768" y2="62988"/>
                        <a14:backgroundMark x1="47721" y1="61328" x2="47982" y2="61719"/>
                        <a14:backgroundMark x1="58724" y1="62744" x2="59766" y2="64844"/>
                        <a14:backgroundMark x1="60221" y1="62158" x2="59701" y2="63916"/>
                        <a14:backgroundMark x1="62500" y1="64990" x2="63021" y2="64795"/>
                        <a14:backgroundMark x1="62174" y1="59912" x2="62500" y2="60352"/>
                        <a14:backgroundMark x1="54427" y1="57373" x2="54427" y2="58105"/>
                        <a14:backgroundMark x1="54427" y1="56885" x2="54622" y2="57617"/>
                        <a14:backgroundMark x1="53581" y1="56055" x2="53060" y2="56348"/>
                        <a14:backgroundMark x1="56836" y1="43945" x2="60091" y2="46533"/>
                        <a14:backgroundMark x1="56706" y1="44141" x2="59245" y2="46143"/>
                        <a14:backgroundMark x1="44466" y1="49023" x2="46810" y2="51221"/>
                        <a14:backgroundMark x1="46029" y1="41357" x2="45703" y2="41113"/>
                        <a14:backgroundMark x1="44010" y1="48730" x2="43880" y2="48145"/>
                        <a14:backgroundMark x1="38932" y1="9521" x2="63281" y2="18652"/>
                        <a14:backgroundMark x1="63281" y1="18652" x2="63672" y2="18994"/>
                        <a14:backgroundMark x1="68945" y1="50684" x2="69401" y2="52002"/>
                        <a14:backgroundMark x1="62174" y1="48291" x2="63672" y2="49072"/>
                        <a14:backgroundMark x1="62305" y1="49316" x2="63932" y2="49170"/>
                        <a14:backgroundMark x1="60026" y1="60547" x2="59440" y2="58691"/>
                        <a14:backgroundMark x1="59505" y1="58301" x2="60417" y2="61035"/>
                        <a14:backgroundMark x1="62826" y1="60742" x2="63672" y2="62646"/>
                        <a14:backgroundMark x1="62630" y1="65771" x2="64909" y2="64697"/>
                        <a14:backgroundMark x1="62305" y1="65430" x2="65169" y2="64697"/>
                        <a14:backgroundMark x1="70052" y1="61035" x2="70833" y2="62402"/>
                        <a14:backgroundMark x1="63346" y1="62549" x2="63672" y2="64209"/>
                        <a14:backgroundMark x1="63281" y1="62695" x2="63672" y2="64502"/>
                      </a14:backgroundRemoval>
                    </a14:imgEffect>
                  </a14:imgLayer>
                </a14:imgProps>
              </a:ext>
              <a:ext uri="{28A0092B-C50C-407E-A947-70E740481C1C}">
                <a14:useLocalDpi xmlns:a14="http://schemas.microsoft.com/office/drawing/2010/main" val="0"/>
              </a:ext>
            </a:extLst>
          </a:blip>
          <a:srcRect l="29899" t="17977" r="29365" b="29965"/>
          <a:stretch/>
        </p:blipFill>
        <p:spPr>
          <a:xfrm>
            <a:off x="8628301" y="20367278"/>
            <a:ext cx="1196314" cy="1182001"/>
          </a:xfrm>
          <a:prstGeom prst="rect">
            <a:avLst/>
          </a:prstGeom>
        </p:spPr>
      </p:pic>
      <p:sp>
        <p:nvSpPr>
          <p:cNvPr id="269" name="テキスト ボックス 268">
            <a:extLst>
              <a:ext uri="{FF2B5EF4-FFF2-40B4-BE49-F238E27FC236}">
                <a16:creationId xmlns:a16="http://schemas.microsoft.com/office/drawing/2014/main" id="{AEC7B72B-C4BA-5A4B-BC96-52DE882397D8}"/>
              </a:ext>
            </a:extLst>
          </p:cNvPr>
          <p:cNvSpPr txBox="1"/>
          <p:nvPr/>
        </p:nvSpPr>
        <p:spPr>
          <a:xfrm>
            <a:off x="8403403" y="21526033"/>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pic>
        <p:nvPicPr>
          <p:cNvPr id="271" name="図 270">
            <a:extLst>
              <a:ext uri="{FF2B5EF4-FFF2-40B4-BE49-F238E27FC236}">
                <a16:creationId xmlns:a16="http://schemas.microsoft.com/office/drawing/2014/main" id="{82BB50C6-D346-AA2D-0F6C-B1865D5BAE89}"/>
              </a:ext>
            </a:extLst>
          </p:cNvPr>
          <p:cNvPicPr>
            <a:picLocks noChangeAspect="1"/>
          </p:cNvPicPr>
          <p:nvPr/>
        </p:nvPicPr>
        <p:blipFill rotWithShape="1">
          <a:blip r:embed="rId29">
            <a:extLst>
              <a:ext uri="{BEBA8EAE-BF5A-486C-A8C5-ECC9F3942E4B}">
                <a14:imgProps xmlns:a14="http://schemas.microsoft.com/office/drawing/2010/main">
                  <a14:imgLayer r:embed="rId30">
                    <a14:imgEffect>
                      <a14:backgroundRemoval t="4288" b="96926" l="10000" r="90000">
                        <a14:foregroundMark x1="35614" y1="58495" x2="35614" y2="58495"/>
                        <a14:foregroundMark x1="36273" y1="52670" x2="36273" y2="52670"/>
                        <a14:foregroundMark x1="37886" y1="48867" x2="37886" y2="48867"/>
                        <a14:foregroundMark x1="40318" y1="45995" x2="40318" y2="45995"/>
                        <a14:foregroundMark x1="38295" y1="90939" x2="38295" y2="90939"/>
                        <a14:foregroundMark x1="36909" y1="93892" x2="36909" y2="93892"/>
                        <a14:foregroundMark x1="37386" y1="97006" x2="37386" y2="97006"/>
                        <a14:foregroundMark x1="57659" y1="47451" x2="57659" y2="47451"/>
                        <a14:foregroundMark x1="57727" y1="45550" x2="57727" y2="45550"/>
                        <a14:foregroundMark x1="50023" y1="8010" x2="50023" y2="8010"/>
                        <a14:foregroundMark x1="50205" y1="4288" x2="50205" y2="4288"/>
                        <a14:foregroundMark x1="49682" y1="18608" x2="53591" y2="20429"/>
                        <a14:foregroundMark x1="53591" y1="20429" x2="52955" y2="33050"/>
                        <a14:foregroundMark x1="60818" y1="47896" x2="63750" y2="47654"/>
                        <a14:foregroundMark x1="36818" y1="88066" x2="39455" y2="93204"/>
                        <a14:foregroundMark x1="39455" y1="93204" x2="40705" y2="86489"/>
                        <a14:foregroundMark x1="40705" y1="86489" x2="40705" y2="86489"/>
                        <a14:foregroundMark x1="34250" y1="58859" x2="38682" y2="47047"/>
                        <a14:foregroundMark x1="38682" y1="47047" x2="40773" y2="45429"/>
                        <a14:foregroundMark x1="41455" y1="45631" x2="44614" y2="41222"/>
                        <a14:foregroundMark x1="45523" y1="33819" x2="44932" y2="25769"/>
                        <a14:foregroundMark x1="44932" y1="25769" x2="48795" y2="20024"/>
                        <a14:foregroundMark x1="48795" y1="20024" x2="49045" y2="19984"/>
                        <a14:foregroundMark x1="44591" y1="21157" x2="44636" y2="28722"/>
                        <a14:foregroundMark x1="44636" y1="28722" x2="44909" y2="29814"/>
                        <a14:foregroundMark x1="43886" y1="20833" x2="44250" y2="24595"/>
                        <a14:foregroundMark x1="43750" y1="20833" x2="44114" y2="24838"/>
                        <a14:foregroundMark x1="43682" y1="21278" x2="43750" y2="23018"/>
                        <a14:foregroundMark x1="43659" y1="22896" x2="43909" y2="25000"/>
                        <a14:foregroundMark x1="43682" y1="21521" x2="43818" y2="20712"/>
                        <a14:foregroundMark x1="52477" y1="25405" x2="52273" y2="33576"/>
                        <a14:foregroundMark x1="38727" y1="80663" x2="38795" y2="83940"/>
                        <a14:foregroundMark x1="55136" y1="51254" x2="55318" y2="53115"/>
                        <a14:foregroundMark x1="55295" y1="55663" x2="55023" y2="57160"/>
                        <a14:foregroundMark x1="54705" y1="57362" x2="54364" y2="59223"/>
                        <a14:foregroundMark x1="50818" y1="42880" x2="54591" y2="44013"/>
                        <a14:foregroundMark x1="53091" y1="44134" x2="55000" y2="44579"/>
                        <a14:foregroundMark x1="53409" y1="44377" x2="55136" y2="45591"/>
                        <a14:foregroundMark x1="48932" y1="49595" x2="49068" y2="48827"/>
                        <a14:foregroundMark x1="49364" y1="47937" x2="49636" y2="46723"/>
                        <a14:foregroundMark x1="50091" y1="54207" x2="50705" y2="52710"/>
                        <a14:foregroundMark x1="42705" y1="42799" x2="43250" y2="42152"/>
                        <a14:foregroundMark x1="42750" y1="42193" x2="43045" y2="42071"/>
                        <a14:foregroundMark x1="42545" y1="43406" x2="42545" y2="43123"/>
                        <a14:foregroundMark x1="42636" y1="42638" x2="42636" y2="42961"/>
                        <a14:foregroundMark x1="42841" y1="43163" x2="42591" y2="43042"/>
                        <a14:foregroundMark x1="42205" y1="44620" x2="42897" y2="41845"/>
                        <a14:foregroundMark x1="42610" y1="42348" x2="42545" y2="43608"/>
                        <a14:foregroundMark x1="40568" y1="45672" x2="41477" y2="45267"/>
                        <a14:foregroundMark x1="63682" y1="47937" x2="64841" y2="49070"/>
                        <a14:foregroundMark x1="54023" y1="17799" x2="56364" y2="18568"/>
                        <a14:foregroundMark x1="50470" y1="44697" x2="50045" y2="46561"/>
                        <a14:foregroundMark x1="50659" y1="52791" x2="51409" y2="50809"/>
                        <a14:foregroundMark x1="51455" y1="50890" x2="51977" y2="49555"/>
                        <a14:foregroundMark x1="52114" y1="49838" x2="52386" y2="48989"/>
                        <a14:foregroundMark x1="50932" y1="10518" x2="50932" y2="10518"/>
                        <a14:foregroundMark x1="50864" y1="9749" x2="50864" y2="9749"/>
                        <a14:backgroundMark x1="25318" y1="60316" x2="25318" y2="60316"/>
                        <a14:backgroundMark x1="47409" y1="89887" x2="47409" y2="89887"/>
                        <a14:backgroundMark x1="46886" y1="94175" x2="46886" y2="94175"/>
                        <a14:backgroundMark x1="21045" y1="60194" x2="21045" y2="60194"/>
                        <a14:backgroundMark x1="50409" y1="25769" x2="50409" y2="25769"/>
                        <a14:backgroundMark x1="50295" y1="33374" x2="50227" y2="24434"/>
                        <a14:backgroundMark x1="50227" y1="24434" x2="50432" y2="33172"/>
                        <a14:backgroundMark x1="20205" y1="66262" x2="20227" y2="65939"/>
                        <a14:backgroundMark x1="25500" y1="72613" x2="25500" y2="72613"/>
                        <a14:backgroundMark x1="30477" y1="71238" x2="30659" y2="76294"/>
                        <a14:backgroundMark x1="56045" y1="4531" x2="56114" y2="10599"/>
                        <a14:backgroundMark x1="26909" y1="54571" x2="26364" y2="70186"/>
                        <a14:backgroundMark x1="57795" y1="20024" x2="56614" y2="34911"/>
                        <a14:backgroundMark x1="56614" y1="34911" x2="59273" y2="41828"/>
                        <a14:backgroundMark x1="63884" y1="47268" x2="67023" y2="50971"/>
                        <a14:backgroundMark x1="59273" y1="41828" x2="63506" y2="46822"/>
                        <a14:backgroundMark x1="67023" y1="50971" x2="69023" y2="70793"/>
                        <a14:backgroundMark x1="69023" y1="70793" x2="68727" y2="74595"/>
                        <a14:backgroundMark x1="30068" y1="72249" x2="10818" y2="72371"/>
                        <a14:backgroundMark x1="10818" y1="72371" x2="7705" y2="71481"/>
                        <a14:backgroundMark x1="39659" y1="95955" x2="41727" y2="90008"/>
                        <a14:backgroundMark x1="41727" y1="90008" x2="47091" y2="87662"/>
                        <a14:backgroundMark x1="47091" y1="87662" x2="62341" y2="93406"/>
                        <a14:backgroundMark x1="41864" y1="84951" x2="46932" y2="83617"/>
                        <a14:backgroundMark x1="46932" y1="83617" x2="51795" y2="85154"/>
                        <a14:backgroundMark x1="51795" y1="85154" x2="54864" y2="89684"/>
                        <a14:backgroundMark x1="54864" y1="89684" x2="54864" y2="89806"/>
                        <a14:backgroundMark x1="43955" y1="40817" x2="44727" y2="32565"/>
                        <a14:backgroundMark x1="43685" y1="21278" x2="43409" y2="18285"/>
                        <a14:backgroundMark x1="44727" y1="32565" x2="44501" y2="30117"/>
                        <a14:backgroundMark x1="43409" y1="18285" x2="46591" y2="15332"/>
                        <a14:backgroundMark x1="49045" y1="24879" x2="50568" y2="31675"/>
                        <a14:backgroundMark x1="50568" y1="31675" x2="49364" y2="25081"/>
                        <a14:backgroundMark x1="49364" y1="25081" x2="49932" y2="25040"/>
                        <a14:backgroundMark x1="51182" y1="56270" x2="54205" y2="51173"/>
                        <a14:backgroundMark x1="54205" y1="51173" x2="54773" y2="54328"/>
                        <a14:backgroundMark x1="60386" y1="34021" x2="68227" y2="19660"/>
                        <a14:backgroundMark x1="68227" y1="19660" x2="72477" y2="5704"/>
                        <a14:backgroundMark x1="59114" y1="42557" x2="61705" y2="46521"/>
                        <a14:backgroundMark x1="51045" y1="10356" x2="52659" y2="16424"/>
                        <a14:backgroundMark x1="48636" y1="16586" x2="49273" y2="16707"/>
                        <a14:backgroundMark x1="44909" y1="35558" x2="44364" y2="40534"/>
                        <a14:backgroundMark x1="45023" y1="36165" x2="44932" y2="40008"/>
                        <a14:backgroundMark x1="44818" y1="40251" x2="44682" y2="40453"/>
                        <a14:backgroundMark x1="45273" y1="36327" x2="45295" y2="35801"/>
                        <a14:backgroundMark x1="50864" y1="24960" x2="51000" y2="28074"/>
                        <a14:backgroundMark x1="50136" y1="23584" x2="50818" y2="23503"/>
                        <a14:backgroundMark x1="34409" y1="54976" x2="33068" y2="62581"/>
                        <a14:backgroundMark x1="33068" y1="62581" x2="32955" y2="69377"/>
                        <a14:backgroundMark x1="53477" y1="85720" x2="54500" y2="88026"/>
                        <a14:backgroundMark x1="54000" y1="84911" x2="54273" y2="85841"/>
                        <a14:backgroundMark x1="41682" y1="83010" x2="46114" y2="83131"/>
                        <a14:backgroundMark x1="46114" y1="83131" x2="46205" y2="83091"/>
                        <a14:backgroundMark x1="47318" y1="45267" x2="47432" y2="45995"/>
                        <a14:backgroundMark x1="48614" y1="44539" x2="48500" y2="47735"/>
                        <a14:backgroundMark x1="52977" y1="46157" x2="54000" y2="47492"/>
                        <a14:backgroundMark x1="51841" y1="45146" x2="52568" y2="46036"/>
                        <a14:backgroundMark x1="54068" y1="54288" x2="52500" y2="56472"/>
                        <a14:backgroundMark x1="48932" y1="52387" x2="49500" y2="52913"/>
                        <a14:backgroundMark x1="50864" y1="48584" x2="50500" y2="50647"/>
                        <a14:backgroundMark x1="49341" y1="43932" x2="49273" y2="45024"/>
                        <a14:backgroundMark x1="50977" y1="29248" x2="50955" y2="30178"/>
                        <a14:backgroundMark x1="51386" y1="26173" x2="51432" y2="27549"/>
                        <a14:backgroundMark x1="51023" y1="22856" x2="51182" y2="23018"/>
                        <a14:backgroundMark x1="51409" y1="22937" x2="51409" y2="23422"/>
                        <a14:backgroundMark x1="50500" y1="33576" x2="50341" y2="36286"/>
                        <a14:backgroundMark x1="50432" y1="36448" x2="50386" y2="36934"/>
                        <a14:backgroundMark x1="40909" y1="44782" x2="42477" y2="42031"/>
                        <a14:backgroundMark x1="60227" y1="45591" x2="60841" y2="46278"/>
                        <a14:backgroundMark x1="60205" y1="46197" x2="60545" y2="46238"/>
                        <a14:backgroundMark x1="60273" y1="47128" x2="60523" y2="46521"/>
                        <a14:backgroundMark x1="48364" y1="48948" x2="48227" y2="48989"/>
                        <a14:backgroundMark x1="48227" y1="48989" x2="49023" y2="45955"/>
                        <a14:backgroundMark x1="48977" y1="47532" x2="49614" y2="44660"/>
                        <a14:backgroundMark x1="49591" y1="43811" x2="49682" y2="44903"/>
                        <a14:backgroundMark x1="49727" y1="44053" x2="49636" y2="45267"/>
                        <a14:backgroundMark x1="49932" y1="43851" x2="49841" y2="45024"/>
                        <a14:backgroundMark x1="49841" y1="43770" x2="50136" y2="43689"/>
                        <a14:backgroundMark x1="48886" y1="54207" x2="49341" y2="54167"/>
                        <a14:backgroundMark x1="61182" y1="93002" x2="63932" y2="89968"/>
                        <a14:backgroundMark x1="68136" y1="69134" x2="68114" y2="69579"/>
                        <a14:backgroundMark x1="51103" y1="47490" x2="51103" y2="47490"/>
                      </a14:backgroundRemoval>
                    </a14:imgEffect>
                  </a14:imgLayer>
                </a14:imgProps>
              </a:ext>
              <a:ext uri="{28A0092B-C50C-407E-A947-70E740481C1C}">
                <a14:useLocalDpi xmlns:a14="http://schemas.microsoft.com/office/drawing/2010/main" val="0"/>
              </a:ext>
            </a:extLst>
          </a:blip>
          <a:srcRect l="32527" r="31481"/>
          <a:stretch/>
        </p:blipFill>
        <p:spPr>
          <a:xfrm>
            <a:off x="12516401" y="19976267"/>
            <a:ext cx="1110377" cy="1488747"/>
          </a:xfrm>
          <a:prstGeom prst="rect">
            <a:avLst/>
          </a:prstGeom>
        </p:spPr>
      </p:pic>
      <p:pic>
        <p:nvPicPr>
          <p:cNvPr id="287" name="図 286">
            <a:extLst>
              <a:ext uri="{FF2B5EF4-FFF2-40B4-BE49-F238E27FC236}">
                <a16:creationId xmlns:a16="http://schemas.microsoft.com/office/drawing/2014/main" id="{88E7D355-D7AF-16BB-94FB-497169E98666}"/>
              </a:ext>
            </a:extLst>
          </p:cNvPr>
          <p:cNvPicPr>
            <a:picLocks noChangeAspect="1"/>
          </p:cNvPicPr>
          <p:nvPr/>
        </p:nvPicPr>
        <p:blipFill rotWithShape="1">
          <a:blip r:embed="rId27">
            <a:extLst>
              <a:ext uri="{BEBA8EAE-BF5A-486C-A8C5-ECC9F3942E4B}">
                <a14:imgProps xmlns:a14="http://schemas.microsoft.com/office/drawing/2010/main">
                  <a14:imgLayer r:embed="rId28">
                    <a14:imgEffect>
                      <a14:backgroundRemoval t="10000" b="90000" l="10000" r="90000">
                        <a14:foregroundMark x1="48047" y1="22900" x2="47917" y2="27100"/>
                        <a14:foregroundMark x1="49219" y1="31543" x2="50716" y2="31543"/>
                        <a14:foregroundMark x1="38994" y1="52605" x2="39714" y2="53955"/>
                        <a14:foregroundMark x1="39193" y1="52637" x2="40039" y2="54736"/>
                        <a14:foregroundMark x1="40169" y1="55420" x2="39800" y2="54313"/>
                        <a14:foregroundMark x1="40560" y1="55469" x2="39937" y2="54280"/>
                        <a14:foregroundMark x1="43945" y1="56592" x2="46484" y2="60742"/>
                        <a14:foregroundMark x1="47721" y1="66260" x2="47721" y2="65039"/>
                        <a14:foregroundMark x1="61523" y1="63867" x2="61458" y2="61377"/>
                        <a14:foregroundMark x1="60883" y1="63751" x2="61719" y2="63721"/>
                        <a14:foregroundMark x1="60634" y1="64069" x2="61784" y2="63379"/>
                        <a14:foregroundMark x1="61784" y1="63330" x2="61784" y2="64111"/>
                        <a14:foregroundMark x1="61719" y1="62207" x2="61979" y2="63818"/>
                        <a14:foregroundMark x1="61914" y1="63965" x2="61914" y2="63965"/>
                        <a14:foregroundMark x1="60818" y1="63971" x2="61589" y2="63721"/>
                        <a14:foregroundMark x1="62631" y1="64611" x2="63329" y2="65239"/>
                        <a14:foregroundMark x1="61589" y1="63672" x2="62648" y2="64626"/>
                        <a14:foregroundMark x1="47070" y1="62451" x2="47331" y2="65381"/>
                        <a14:foregroundMark x1="46484" y1="63135" x2="47135" y2="65381"/>
                        <a14:foregroundMark x1="47005" y1="63477" x2="47266" y2="64502"/>
                        <a14:foregroundMark x1="46354" y1="63184" x2="46745" y2="63672"/>
                        <a14:foregroundMark x1="46940" y1="63281" x2="46289" y2="63379"/>
                        <a14:foregroundMark x1="47461" y1="64014" x2="48307" y2="65967"/>
                        <a14:foregroundMark x1="47852" y1="64258" x2="48307" y2="66846"/>
                        <a14:foregroundMark x1="38542" y1="42383" x2="45052" y2="41113"/>
                        <a14:foregroundMark x1="60742" y1="63916" x2="61198" y2="64258"/>
                        <a14:backgroundMark x1="28581" y1="56104" x2="40430" y2="67920"/>
                        <a14:backgroundMark x1="40430" y1="67920" x2="41602" y2="68457"/>
                        <a14:backgroundMark x1="63525" y1="63100" x2="69596" y2="60400"/>
                        <a14:backgroundMark x1="47852" y1="70068" x2="60487" y2="64450"/>
                        <a14:backgroundMark x1="73698" y1="47363" x2="88346" y2="63525"/>
                        <a14:backgroundMark x1="88346" y1="63525" x2="89063" y2="68164"/>
                        <a14:backgroundMark x1="64258" y1="28564" x2="74609" y2="49854"/>
                        <a14:backgroundMark x1="62044" y1="5566" x2="72135" y2="34326"/>
                        <a14:backgroundMark x1="59896" y1="31641" x2="65560" y2="38574"/>
                        <a14:backgroundMark x1="65560" y1="38574" x2="71289" y2="38623"/>
                        <a14:backgroundMark x1="51693" y1="39502" x2="53516" y2="38037"/>
                        <a14:backgroundMark x1="50065" y1="26611" x2="51107" y2="25244"/>
                        <a14:backgroundMark x1="48112" y1="30029" x2="48698" y2="30078"/>
                        <a14:backgroundMark x1="47591" y1="30127" x2="49089" y2="30322"/>
                        <a14:backgroundMark x1="47135" y1="30176" x2="49609" y2="30176"/>
                        <a14:backgroundMark x1="51237" y1="29395" x2="51302" y2="29590"/>
                        <a14:backgroundMark x1="35352" y1="52295" x2="36458" y2="60986"/>
                        <a14:backgroundMark x1="32292" y1="55664" x2="37695" y2="59033"/>
                        <a14:backgroundMark x1="35221" y1="56689" x2="41862" y2="66211"/>
                        <a14:backgroundMark x1="35091" y1="58643" x2="41602" y2="66943"/>
                        <a14:backgroundMark x1="41667" y1="49707" x2="41471" y2="56689"/>
                        <a14:backgroundMark x1="41471" y1="56689" x2="41471" y2="56689"/>
                        <a14:backgroundMark x1="41211" y1="46777" x2="41992" y2="47021"/>
                        <a14:backgroundMark x1="44596" y1="50732" x2="45964" y2="51318"/>
                        <a14:backgroundMark x1="46029" y1="56396" x2="46680" y2="58008"/>
                        <a14:backgroundMark x1="45443" y1="55225" x2="45768" y2="56445"/>
                        <a14:backgroundMark x1="44922" y1="50977" x2="46419" y2="51318"/>
                        <a14:backgroundMark x1="51693" y1="57422" x2="52214" y2="57373"/>
                        <a14:backgroundMark x1="50260" y1="56934" x2="51497" y2="56982"/>
                        <a14:backgroundMark x1="61849" y1="58301" x2="63672" y2="58301"/>
                        <a14:backgroundMark x1="54688" y1="63330" x2="47526" y2="58691"/>
                        <a14:backgroundMark x1="47526" y1="58691" x2="56706" y2="60107"/>
                        <a14:backgroundMark x1="56706" y1="60107" x2="54622" y2="61426"/>
                        <a14:backgroundMark x1="53255" y1="60889" x2="53190" y2="61377"/>
                        <a14:backgroundMark x1="40169" y1="51953" x2="41081" y2="54004"/>
                        <a14:backgroundMark x1="37500" y1="51563" x2="38346" y2="52588"/>
                        <a14:backgroundMark x1="37956" y1="51611" x2="38411" y2="52734"/>
                        <a14:backgroundMark x1="42708" y1="56396" x2="44661" y2="60400"/>
                        <a14:backgroundMark x1="45052" y1="56152" x2="46745" y2="59375"/>
                        <a14:backgroundMark x1="48185" y1="62507" x2="48574" y2="63752"/>
                        <a14:backgroundMark x1="47786" y1="61230" x2="48151" y2="62397"/>
                        <a14:backgroundMark x1="49349" y1="65186" x2="50326" y2="66699"/>
                        <a14:backgroundMark x1="48958" y1="64697" x2="49609" y2="65576"/>
                        <a14:backgroundMark x1="45638" y1="63965" x2="45768" y2="65723"/>
                        <a14:backgroundMark x1="45443" y1="62451" x2="45768" y2="62988"/>
                        <a14:backgroundMark x1="47721" y1="61328" x2="47982" y2="61719"/>
                        <a14:backgroundMark x1="58724" y1="62744" x2="59766" y2="64844"/>
                        <a14:backgroundMark x1="60221" y1="62158" x2="59701" y2="63916"/>
                        <a14:backgroundMark x1="62500" y1="64990" x2="63021" y2="64795"/>
                        <a14:backgroundMark x1="62174" y1="59912" x2="62500" y2="60352"/>
                        <a14:backgroundMark x1="54427" y1="57373" x2="54427" y2="58105"/>
                        <a14:backgroundMark x1="54427" y1="56885" x2="54622" y2="57617"/>
                        <a14:backgroundMark x1="53581" y1="56055" x2="53060" y2="56348"/>
                        <a14:backgroundMark x1="56836" y1="43945" x2="60091" y2="46533"/>
                        <a14:backgroundMark x1="56706" y1="44141" x2="59245" y2="46143"/>
                        <a14:backgroundMark x1="44466" y1="49023" x2="46810" y2="51221"/>
                        <a14:backgroundMark x1="46029" y1="41357" x2="45703" y2="41113"/>
                        <a14:backgroundMark x1="44010" y1="48730" x2="43880" y2="48145"/>
                        <a14:backgroundMark x1="38932" y1="9521" x2="63281" y2="18652"/>
                        <a14:backgroundMark x1="63281" y1="18652" x2="63672" y2="18994"/>
                        <a14:backgroundMark x1="68945" y1="50684" x2="69401" y2="52002"/>
                        <a14:backgroundMark x1="62174" y1="48291" x2="63672" y2="49072"/>
                        <a14:backgroundMark x1="62305" y1="49316" x2="63932" y2="49170"/>
                        <a14:backgroundMark x1="60026" y1="60547" x2="59440" y2="58691"/>
                        <a14:backgroundMark x1="59505" y1="58301" x2="60417" y2="61035"/>
                        <a14:backgroundMark x1="62826" y1="60742" x2="63672" y2="62646"/>
                        <a14:backgroundMark x1="62630" y1="65771" x2="64909" y2="64697"/>
                        <a14:backgroundMark x1="62305" y1="65430" x2="65169" y2="64697"/>
                        <a14:backgroundMark x1="70052" y1="61035" x2="70833" y2="62402"/>
                        <a14:backgroundMark x1="63346" y1="62549" x2="63672" y2="64209"/>
                        <a14:backgroundMark x1="63281" y1="62695" x2="63672" y2="64502"/>
                      </a14:backgroundRemoval>
                    </a14:imgEffect>
                  </a14:imgLayer>
                </a14:imgProps>
              </a:ext>
              <a:ext uri="{28A0092B-C50C-407E-A947-70E740481C1C}">
                <a14:useLocalDpi xmlns:a14="http://schemas.microsoft.com/office/drawing/2010/main" val="0"/>
              </a:ext>
            </a:extLst>
          </a:blip>
          <a:srcRect l="29899" t="17977" r="29365" b="29965"/>
          <a:stretch/>
        </p:blipFill>
        <p:spPr>
          <a:xfrm>
            <a:off x="16377024" y="20341937"/>
            <a:ext cx="1196314" cy="1182001"/>
          </a:xfrm>
          <a:prstGeom prst="rect">
            <a:avLst/>
          </a:prstGeom>
        </p:spPr>
      </p:pic>
      <p:sp>
        <p:nvSpPr>
          <p:cNvPr id="293" name="楕円 292">
            <a:extLst>
              <a:ext uri="{FF2B5EF4-FFF2-40B4-BE49-F238E27FC236}">
                <a16:creationId xmlns:a16="http://schemas.microsoft.com/office/drawing/2014/main" id="{42EDE03E-D0CE-546D-B571-2DF1D8F46469}"/>
              </a:ext>
            </a:extLst>
          </p:cNvPr>
          <p:cNvSpPr/>
          <p:nvPr/>
        </p:nvSpPr>
        <p:spPr>
          <a:xfrm>
            <a:off x="20020415" y="19693677"/>
            <a:ext cx="1512000" cy="1836000"/>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96" name="図 295">
            <a:extLst>
              <a:ext uri="{FF2B5EF4-FFF2-40B4-BE49-F238E27FC236}">
                <a16:creationId xmlns:a16="http://schemas.microsoft.com/office/drawing/2014/main" id="{7E4F6B80-A8AE-CE46-C1CE-AF71D7118AAE}"/>
              </a:ext>
            </a:extLst>
          </p:cNvPr>
          <p:cNvPicPr>
            <a:picLocks noChangeAspect="1"/>
          </p:cNvPicPr>
          <p:nvPr/>
        </p:nvPicPr>
        <p:blipFill rotWithShape="1">
          <a:blip r:embed="rId29">
            <a:extLst>
              <a:ext uri="{BEBA8EAE-BF5A-486C-A8C5-ECC9F3942E4B}">
                <a14:imgProps xmlns:a14="http://schemas.microsoft.com/office/drawing/2010/main">
                  <a14:imgLayer r:embed="rId30">
                    <a14:imgEffect>
                      <a14:backgroundRemoval t="4288" b="96926" l="10000" r="90000">
                        <a14:foregroundMark x1="35614" y1="58495" x2="35614" y2="58495"/>
                        <a14:foregroundMark x1="36273" y1="52670" x2="36273" y2="52670"/>
                        <a14:foregroundMark x1="37886" y1="48867" x2="37886" y2="48867"/>
                        <a14:foregroundMark x1="40318" y1="45995" x2="40318" y2="45995"/>
                        <a14:foregroundMark x1="38295" y1="90939" x2="38295" y2="90939"/>
                        <a14:foregroundMark x1="36909" y1="93892" x2="36909" y2="93892"/>
                        <a14:foregroundMark x1="37386" y1="97006" x2="37386" y2="97006"/>
                        <a14:foregroundMark x1="57659" y1="47451" x2="57659" y2="47451"/>
                        <a14:foregroundMark x1="57727" y1="45550" x2="57727" y2="45550"/>
                        <a14:foregroundMark x1="50023" y1="8010" x2="50023" y2="8010"/>
                        <a14:foregroundMark x1="50205" y1="4288" x2="50205" y2="4288"/>
                        <a14:foregroundMark x1="49682" y1="18608" x2="53591" y2="20429"/>
                        <a14:foregroundMark x1="53591" y1="20429" x2="52955" y2="33050"/>
                        <a14:foregroundMark x1="60818" y1="47896" x2="63750" y2="47654"/>
                        <a14:foregroundMark x1="36818" y1="88066" x2="39455" y2="93204"/>
                        <a14:foregroundMark x1="39455" y1="93204" x2="40705" y2="86489"/>
                        <a14:foregroundMark x1="40705" y1="86489" x2="40705" y2="86489"/>
                        <a14:foregroundMark x1="34250" y1="58859" x2="38682" y2="47047"/>
                        <a14:foregroundMark x1="38682" y1="47047" x2="40773" y2="45429"/>
                        <a14:foregroundMark x1="41455" y1="45631" x2="44614" y2="41222"/>
                        <a14:foregroundMark x1="45523" y1="33819" x2="44932" y2="25769"/>
                        <a14:foregroundMark x1="44932" y1="25769" x2="48795" y2="20024"/>
                        <a14:foregroundMark x1="48795" y1="20024" x2="49045" y2="19984"/>
                        <a14:foregroundMark x1="44591" y1="21157" x2="44636" y2="28722"/>
                        <a14:foregroundMark x1="44636" y1="28722" x2="44909" y2="29814"/>
                        <a14:foregroundMark x1="43886" y1="20833" x2="44250" y2="24595"/>
                        <a14:foregroundMark x1="43750" y1="20833" x2="44114" y2="24838"/>
                        <a14:foregroundMark x1="43682" y1="21278" x2="43750" y2="23018"/>
                        <a14:foregroundMark x1="43659" y1="22896" x2="43909" y2="25000"/>
                        <a14:foregroundMark x1="43682" y1="21521" x2="43818" y2="20712"/>
                        <a14:foregroundMark x1="52477" y1="25405" x2="52273" y2="33576"/>
                        <a14:foregroundMark x1="38727" y1="80663" x2="38795" y2="83940"/>
                        <a14:foregroundMark x1="55136" y1="51254" x2="55318" y2="53115"/>
                        <a14:foregroundMark x1="55295" y1="55663" x2="55023" y2="57160"/>
                        <a14:foregroundMark x1="54705" y1="57362" x2="54364" y2="59223"/>
                        <a14:foregroundMark x1="50818" y1="42880" x2="54591" y2="44013"/>
                        <a14:foregroundMark x1="53091" y1="44134" x2="55000" y2="44579"/>
                        <a14:foregroundMark x1="53409" y1="44377" x2="55136" y2="45591"/>
                        <a14:foregroundMark x1="48932" y1="49595" x2="49068" y2="48827"/>
                        <a14:foregroundMark x1="49364" y1="47937" x2="49636" y2="46723"/>
                        <a14:foregroundMark x1="50091" y1="54207" x2="50705" y2="52710"/>
                        <a14:foregroundMark x1="42705" y1="42799" x2="43250" y2="42152"/>
                        <a14:foregroundMark x1="42750" y1="42193" x2="43045" y2="42071"/>
                        <a14:foregroundMark x1="42545" y1="43406" x2="42545" y2="43123"/>
                        <a14:foregroundMark x1="42636" y1="42638" x2="42636" y2="42961"/>
                        <a14:foregroundMark x1="42841" y1="43163" x2="42591" y2="43042"/>
                        <a14:foregroundMark x1="42205" y1="44620" x2="42897" y2="41845"/>
                        <a14:foregroundMark x1="42610" y1="42348" x2="42545" y2="43608"/>
                        <a14:foregroundMark x1="40568" y1="45672" x2="41477" y2="45267"/>
                        <a14:foregroundMark x1="63682" y1="47937" x2="64841" y2="49070"/>
                        <a14:foregroundMark x1="54023" y1="17799" x2="56364" y2="18568"/>
                        <a14:foregroundMark x1="50470" y1="44697" x2="50045" y2="46561"/>
                        <a14:foregroundMark x1="50659" y1="52791" x2="51409" y2="50809"/>
                        <a14:foregroundMark x1="51455" y1="50890" x2="51977" y2="49555"/>
                        <a14:foregroundMark x1="52114" y1="49838" x2="52386" y2="48989"/>
                        <a14:foregroundMark x1="50932" y1="10518" x2="50932" y2="10518"/>
                        <a14:foregroundMark x1="50864" y1="9749" x2="50864" y2="9749"/>
                        <a14:backgroundMark x1="25318" y1="60316" x2="25318" y2="60316"/>
                        <a14:backgroundMark x1="47409" y1="89887" x2="47409" y2="89887"/>
                        <a14:backgroundMark x1="46886" y1="94175" x2="46886" y2="94175"/>
                        <a14:backgroundMark x1="21045" y1="60194" x2="21045" y2="60194"/>
                        <a14:backgroundMark x1="50409" y1="25769" x2="50409" y2="25769"/>
                        <a14:backgroundMark x1="50295" y1="33374" x2="50227" y2="24434"/>
                        <a14:backgroundMark x1="50227" y1="24434" x2="50432" y2="33172"/>
                        <a14:backgroundMark x1="20205" y1="66262" x2="20227" y2="65939"/>
                        <a14:backgroundMark x1="25500" y1="72613" x2="25500" y2="72613"/>
                        <a14:backgroundMark x1="30477" y1="71238" x2="30659" y2="76294"/>
                        <a14:backgroundMark x1="56045" y1="4531" x2="56114" y2="10599"/>
                        <a14:backgroundMark x1="26909" y1="54571" x2="26364" y2="70186"/>
                        <a14:backgroundMark x1="57795" y1="20024" x2="56614" y2="34911"/>
                        <a14:backgroundMark x1="56614" y1="34911" x2="59273" y2="41828"/>
                        <a14:backgroundMark x1="63884" y1="47268" x2="67023" y2="50971"/>
                        <a14:backgroundMark x1="59273" y1="41828" x2="63506" y2="46822"/>
                        <a14:backgroundMark x1="67023" y1="50971" x2="69023" y2="70793"/>
                        <a14:backgroundMark x1="69023" y1="70793" x2="68727" y2="74595"/>
                        <a14:backgroundMark x1="30068" y1="72249" x2="10818" y2="72371"/>
                        <a14:backgroundMark x1="10818" y1="72371" x2="7705" y2="71481"/>
                        <a14:backgroundMark x1="39659" y1="95955" x2="41727" y2="90008"/>
                        <a14:backgroundMark x1="41727" y1="90008" x2="47091" y2="87662"/>
                        <a14:backgroundMark x1="47091" y1="87662" x2="62341" y2="93406"/>
                        <a14:backgroundMark x1="41864" y1="84951" x2="46932" y2="83617"/>
                        <a14:backgroundMark x1="46932" y1="83617" x2="51795" y2="85154"/>
                        <a14:backgroundMark x1="51795" y1="85154" x2="54864" y2="89684"/>
                        <a14:backgroundMark x1="54864" y1="89684" x2="54864" y2="89806"/>
                        <a14:backgroundMark x1="43955" y1="40817" x2="44727" y2="32565"/>
                        <a14:backgroundMark x1="43685" y1="21278" x2="43409" y2="18285"/>
                        <a14:backgroundMark x1="44727" y1="32565" x2="44501" y2="30117"/>
                        <a14:backgroundMark x1="43409" y1="18285" x2="46591" y2="15332"/>
                        <a14:backgroundMark x1="49045" y1="24879" x2="50568" y2="31675"/>
                        <a14:backgroundMark x1="50568" y1="31675" x2="49364" y2="25081"/>
                        <a14:backgroundMark x1="49364" y1="25081" x2="49932" y2="25040"/>
                        <a14:backgroundMark x1="51182" y1="56270" x2="54205" y2="51173"/>
                        <a14:backgroundMark x1="54205" y1="51173" x2="54773" y2="54328"/>
                        <a14:backgroundMark x1="60386" y1="34021" x2="68227" y2="19660"/>
                        <a14:backgroundMark x1="68227" y1="19660" x2="72477" y2="5704"/>
                        <a14:backgroundMark x1="59114" y1="42557" x2="61705" y2="46521"/>
                        <a14:backgroundMark x1="51045" y1="10356" x2="52659" y2="16424"/>
                        <a14:backgroundMark x1="48636" y1="16586" x2="49273" y2="16707"/>
                        <a14:backgroundMark x1="44909" y1="35558" x2="44364" y2="40534"/>
                        <a14:backgroundMark x1="45023" y1="36165" x2="44932" y2="40008"/>
                        <a14:backgroundMark x1="44818" y1="40251" x2="44682" y2="40453"/>
                        <a14:backgroundMark x1="45273" y1="36327" x2="45295" y2="35801"/>
                        <a14:backgroundMark x1="50864" y1="24960" x2="51000" y2="28074"/>
                        <a14:backgroundMark x1="50136" y1="23584" x2="50818" y2="23503"/>
                        <a14:backgroundMark x1="34409" y1="54976" x2="33068" y2="62581"/>
                        <a14:backgroundMark x1="33068" y1="62581" x2="32955" y2="69377"/>
                        <a14:backgroundMark x1="53477" y1="85720" x2="54500" y2="88026"/>
                        <a14:backgroundMark x1="54000" y1="84911" x2="54273" y2="85841"/>
                        <a14:backgroundMark x1="41682" y1="83010" x2="46114" y2="83131"/>
                        <a14:backgroundMark x1="46114" y1="83131" x2="46205" y2="83091"/>
                        <a14:backgroundMark x1="47318" y1="45267" x2="47432" y2="45995"/>
                        <a14:backgroundMark x1="48614" y1="44539" x2="48500" y2="47735"/>
                        <a14:backgroundMark x1="52977" y1="46157" x2="54000" y2="47492"/>
                        <a14:backgroundMark x1="51841" y1="45146" x2="52568" y2="46036"/>
                        <a14:backgroundMark x1="54068" y1="54288" x2="52500" y2="56472"/>
                        <a14:backgroundMark x1="48932" y1="52387" x2="49500" y2="52913"/>
                        <a14:backgroundMark x1="50864" y1="48584" x2="50500" y2="50647"/>
                        <a14:backgroundMark x1="49341" y1="43932" x2="49273" y2="45024"/>
                        <a14:backgroundMark x1="50977" y1="29248" x2="50955" y2="30178"/>
                        <a14:backgroundMark x1="51386" y1="26173" x2="51432" y2="27549"/>
                        <a14:backgroundMark x1="51023" y1="22856" x2="51182" y2="23018"/>
                        <a14:backgroundMark x1="51409" y1="22937" x2="51409" y2="23422"/>
                        <a14:backgroundMark x1="50500" y1="33576" x2="50341" y2="36286"/>
                        <a14:backgroundMark x1="50432" y1="36448" x2="50386" y2="36934"/>
                        <a14:backgroundMark x1="40909" y1="44782" x2="42477" y2="42031"/>
                        <a14:backgroundMark x1="60227" y1="45591" x2="60841" y2="46278"/>
                        <a14:backgroundMark x1="60205" y1="46197" x2="60545" y2="46238"/>
                        <a14:backgroundMark x1="60273" y1="47128" x2="60523" y2="46521"/>
                        <a14:backgroundMark x1="48364" y1="48948" x2="48227" y2="48989"/>
                        <a14:backgroundMark x1="48227" y1="48989" x2="49023" y2="45955"/>
                        <a14:backgroundMark x1="48977" y1="47532" x2="49614" y2="44660"/>
                        <a14:backgroundMark x1="49591" y1="43811" x2="49682" y2="44903"/>
                        <a14:backgroundMark x1="49727" y1="44053" x2="49636" y2="45267"/>
                        <a14:backgroundMark x1="49932" y1="43851" x2="49841" y2="45024"/>
                        <a14:backgroundMark x1="49841" y1="43770" x2="50136" y2="43689"/>
                        <a14:backgroundMark x1="48886" y1="54207" x2="49341" y2="54167"/>
                        <a14:backgroundMark x1="61182" y1="93002" x2="63932" y2="89968"/>
                        <a14:backgroundMark x1="68136" y1="69134" x2="68114" y2="69579"/>
                        <a14:backgroundMark x1="51103" y1="47490" x2="51103" y2="47490"/>
                      </a14:backgroundRemoval>
                    </a14:imgEffect>
                  </a14:imgLayer>
                </a14:imgProps>
              </a:ext>
              <a:ext uri="{28A0092B-C50C-407E-A947-70E740481C1C}">
                <a14:useLocalDpi xmlns:a14="http://schemas.microsoft.com/office/drawing/2010/main" val="0"/>
              </a:ext>
            </a:extLst>
          </a:blip>
          <a:srcRect l="32527" r="31481"/>
          <a:stretch/>
        </p:blipFill>
        <p:spPr>
          <a:xfrm>
            <a:off x="20265124" y="19950926"/>
            <a:ext cx="1110377" cy="1488747"/>
          </a:xfrm>
          <a:prstGeom prst="rect">
            <a:avLst/>
          </a:prstGeom>
        </p:spPr>
      </p:pic>
      <p:sp>
        <p:nvSpPr>
          <p:cNvPr id="305" name="テキスト ボックス 304">
            <a:extLst>
              <a:ext uri="{FF2B5EF4-FFF2-40B4-BE49-F238E27FC236}">
                <a16:creationId xmlns:a16="http://schemas.microsoft.com/office/drawing/2014/main" id="{99ABA793-BD3E-AB8D-9338-47C786C73052}"/>
              </a:ext>
            </a:extLst>
          </p:cNvPr>
          <p:cNvSpPr txBox="1"/>
          <p:nvPr/>
        </p:nvSpPr>
        <p:spPr>
          <a:xfrm>
            <a:off x="19968976" y="21523938"/>
            <a:ext cx="1826141" cy="584775"/>
          </a:xfrm>
          <a:prstGeom prst="rect">
            <a:avLst/>
          </a:prstGeom>
          <a:noFill/>
        </p:spPr>
        <p:txBody>
          <a:bodyPr wrap="none" rtlCol="0">
            <a:spAutoFit/>
          </a:bodyPr>
          <a:lstStyle/>
          <a:p>
            <a:r>
              <a:rPr lang="ja-JP" altLang="en-US" sz="3200" dirty="0">
                <a:solidFill>
                  <a:srgbClr val="FF0000"/>
                </a:solidFill>
              </a:rPr>
              <a:t>操作対象</a:t>
            </a:r>
            <a:endParaRPr kumimoji="1" lang="ja-JP" altLang="en-US" sz="3200" dirty="0">
              <a:solidFill>
                <a:srgbClr val="FF0000"/>
              </a:solidFill>
            </a:endParaRPr>
          </a:p>
        </p:txBody>
      </p:sp>
    </p:spTree>
    <p:extLst>
      <p:ext uri="{BB962C8B-B14F-4D97-AF65-F5344CB8AC3E}">
        <p14:creationId xmlns:p14="http://schemas.microsoft.com/office/powerpoint/2010/main" val="89782362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英文 Segoe UI 和文 メイリオ">
      <a:majorFont>
        <a:latin typeface="Segoe UI"/>
        <a:ea typeface="メイリオ"/>
        <a:cs typeface=""/>
      </a:majorFont>
      <a:minorFont>
        <a:latin typeface="Segoe UI"/>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4871</TotalTime>
  <Words>1277</Words>
  <Application>Microsoft Office PowerPoint</Application>
  <PresentationFormat>ユーザー設定</PresentationFormat>
  <Paragraphs>91</Paragraphs>
  <Slides>1</Slides>
  <Notes>1</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vt:i4>
      </vt:variant>
    </vt:vector>
  </HeadingPairs>
  <TitlesOfParts>
    <vt:vector size="9" baseType="lpstr">
      <vt:lpstr>Meiryo UI</vt:lpstr>
      <vt:lpstr>メイリオ</vt:lpstr>
      <vt:lpstr>游ゴシック</vt:lpstr>
      <vt:lpstr>Arial</vt:lpstr>
      <vt:lpstr>Cambria Math</vt:lpstr>
      <vt:lpstr>Segoe UI</vt:lpstr>
      <vt:lpstr>Times New Roman</vt:lpstr>
      <vt:lpstr>Office テーマ</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加藤　綾斗</dc:creator>
  <cp:lastModifiedBy>小島　優希也</cp:lastModifiedBy>
  <cp:revision>409</cp:revision>
  <cp:lastPrinted>2022-09-08T02:11:08Z</cp:lastPrinted>
  <dcterms:created xsi:type="dcterms:W3CDTF">2022-08-03T00:53:00Z</dcterms:created>
  <dcterms:modified xsi:type="dcterms:W3CDTF">2023-09-07T07:49:15Z</dcterms:modified>
</cp:coreProperties>
</file>

<file path=docProps/thumbnail.jpeg>
</file>